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7" r:id="rId2"/>
    <p:sldId id="316" r:id="rId3"/>
    <p:sldId id="317" r:id="rId4"/>
    <p:sldId id="318"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319"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320" r:id="rId36"/>
    <p:sldId id="288" r:id="rId37"/>
    <p:sldId id="289" r:id="rId38"/>
    <p:sldId id="290" r:id="rId39"/>
    <p:sldId id="291" r:id="rId40"/>
    <p:sldId id="292" r:id="rId41"/>
    <p:sldId id="294" r:id="rId42"/>
    <p:sldId id="295" r:id="rId43"/>
    <p:sldId id="296" r:id="rId44"/>
    <p:sldId id="299" r:id="rId45"/>
    <p:sldId id="300" r:id="rId46"/>
    <p:sldId id="301" r:id="rId47"/>
    <p:sldId id="302" r:id="rId48"/>
    <p:sldId id="324" r:id="rId49"/>
    <p:sldId id="325" r:id="rId50"/>
    <p:sldId id="303" r:id="rId51"/>
    <p:sldId id="304" r:id="rId52"/>
    <p:sldId id="306" r:id="rId53"/>
    <p:sldId id="322" r:id="rId54"/>
    <p:sldId id="307" r:id="rId55"/>
    <p:sldId id="321" r:id="rId56"/>
    <p:sldId id="326" r:id="rId57"/>
    <p:sldId id="323" r:id="rId58"/>
    <p:sldId id="308" r:id="rId59"/>
    <p:sldId id="309" r:id="rId60"/>
    <p:sldId id="311" r:id="rId61"/>
    <p:sldId id="312" r:id="rId62"/>
    <p:sldId id="313" r:id="rId63"/>
    <p:sldId id="315" r:id="rId64"/>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996" y="90"/>
      </p:cViewPr>
      <p:guideLst>
        <p:guide orient="horz" pos="2160"/>
        <p:guide pos="2880"/>
      </p:guideLst>
    </p:cSldViewPr>
  </p:slideViewPr>
  <p:notesTextViewPr>
    <p:cViewPr>
      <p:scale>
        <a:sx n="1" d="1"/>
        <a:sy n="1" d="1"/>
      </p:scale>
      <p:origin x="0" y="0"/>
    </p:cViewPr>
  </p:notesTextViewPr>
  <p:sorterViewPr>
    <p:cViewPr>
      <p:scale>
        <a:sx n="100" d="100"/>
        <a:sy n="100" d="100"/>
      </p:scale>
      <p:origin x="0" y="184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552EE9-2D9E-4E87-AA13-91BBAE2D36F5}" type="datetimeFigureOut">
              <a:rPr lang="es-AR" smtClean="0"/>
              <a:t>19/8/2016</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75AD4B-782E-4D6D-B58E-239C84C178BF}" type="slidenum">
              <a:rPr lang="es-AR" smtClean="0"/>
              <a:t>‹Nº›</a:t>
            </a:fld>
            <a:endParaRPr lang="es-AR"/>
          </a:p>
        </p:txBody>
      </p:sp>
    </p:spTree>
    <p:extLst>
      <p:ext uri="{BB962C8B-B14F-4D97-AF65-F5344CB8AC3E}">
        <p14:creationId xmlns:p14="http://schemas.microsoft.com/office/powerpoint/2010/main" val="3432118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4375AD4B-782E-4D6D-B58E-239C84C178BF}" type="slidenum">
              <a:rPr lang="es-AR" smtClean="0"/>
              <a:t>4</a:t>
            </a:fld>
            <a:endParaRPr lang="es-AR"/>
          </a:p>
        </p:txBody>
      </p:sp>
    </p:spTree>
    <p:extLst>
      <p:ext uri="{BB962C8B-B14F-4D97-AF65-F5344CB8AC3E}">
        <p14:creationId xmlns:p14="http://schemas.microsoft.com/office/powerpoint/2010/main" val="1929857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lstStyle/>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Químicamente la oxidación se define como la pérdida de electrones y la reducción como la ganancia de ellos.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En consecuencia la oxidación está siempre acompañada por la reducción de un aceptor de electrones.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Este principio de OXIDO- REDUCCIÓN se aplica a los sistemas bioquímicos y es un concepto importante para la comprensión de la naturaleza de las oxidaciones biológicas.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La vida de los animales superiores depende en forma absoluta del suministro de oxígeno.</a:t>
            </a:r>
          </a:p>
          <a:p>
            <a:pPr eaLnBrk="1" fontAlgn="auto" hangingPunct="1">
              <a:spcBef>
                <a:spcPts val="0"/>
              </a:spcBef>
              <a:spcAft>
                <a:spcPts val="0"/>
              </a:spcAft>
              <a:defRPr/>
            </a:pPr>
            <a:endParaRPr lang="es-AR" dirty="0" smtClean="0"/>
          </a:p>
        </p:txBody>
      </p:sp>
      <p:sp>
        <p:nvSpPr>
          <p:cNvPr id="2970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pPr>
            <a:fld id="{1CB44EAA-1D2D-495E-A157-7937226EE28D}" type="slidenum">
              <a:rPr lang="es-AR" altLang="es-AR" smtClean="0"/>
              <a:pPr eaLnBrk="1" fontAlgn="base" hangingPunct="1">
                <a:spcBef>
                  <a:spcPct val="0"/>
                </a:spcBef>
                <a:spcAft>
                  <a:spcPct val="0"/>
                </a:spcAft>
              </a:pPr>
              <a:t>11</a:t>
            </a:fld>
            <a:endParaRPr lang="es-AR" altLang="es-A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871" eaLnBrk="0" hangingPunct="0">
              <a:defRPr baseline="-25000">
                <a:solidFill>
                  <a:schemeClr val="tx1"/>
                </a:solidFill>
                <a:latin typeface="Arial" charset="0"/>
                <a:cs typeface="Arial" charset="0"/>
              </a:defRPr>
            </a:lvl1pPr>
            <a:lvl2pPr marL="703054" indent="-270405" defTabSz="914871" eaLnBrk="0" hangingPunct="0">
              <a:defRPr baseline="-25000">
                <a:solidFill>
                  <a:schemeClr val="tx1"/>
                </a:solidFill>
                <a:latin typeface="Arial" charset="0"/>
                <a:cs typeface="Arial" charset="0"/>
              </a:defRPr>
            </a:lvl2pPr>
            <a:lvl3pPr marL="1081621" indent="-216324" defTabSz="914871" eaLnBrk="0" hangingPunct="0">
              <a:defRPr baseline="-25000">
                <a:solidFill>
                  <a:schemeClr val="tx1"/>
                </a:solidFill>
                <a:latin typeface="Arial" charset="0"/>
                <a:cs typeface="Arial" charset="0"/>
              </a:defRPr>
            </a:lvl3pPr>
            <a:lvl4pPr marL="1514269" indent="-216324" defTabSz="914871" eaLnBrk="0" hangingPunct="0">
              <a:defRPr baseline="-25000">
                <a:solidFill>
                  <a:schemeClr val="tx1"/>
                </a:solidFill>
                <a:latin typeface="Arial" charset="0"/>
                <a:cs typeface="Arial" charset="0"/>
              </a:defRPr>
            </a:lvl4pPr>
            <a:lvl5pPr marL="1946918" indent="-216324" defTabSz="914871" eaLnBrk="0" hangingPunct="0">
              <a:defRPr baseline="-25000">
                <a:solidFill>
                  <a:schemeClr val="tx1"/>
                </a:solidFill>
                <a:latin typeface="Arial" charset="0"/>
                <a:cs typeface="Arial" charset="0"/>
              </a:defRPr>
            </a:lvl5pPr>
            <a:lvl6pPr marL="2379566" indent="-216324" defTabSz="914871" eaLnBrk="0" fontAlgn="base" hangingPunct="0">
              <a:spcBef>
                <a:spcPct val="0"/>
              </a:spcBef>
              <a:spcAft>
                <a:spcPct val="0"/>
              </a:spcAft>
              <a:defRPr baseline="-25000">
                <a:solidFill>
                  <a:schemeClr val="tx1"/>
                </a:solidFill>
                <a:latin typeface="Arial" charset="0"/>
                <a:cs typeface="Arial" charset="0"/>
              </a:defRPr>
            </a:lvl6pPr>
            <a:lvl7pPr marL="2812214" indent="-216324" defTabSz="914871" eaLnBrk="0" fontAlgn="base" hangingPunct="0">
              <a:spcBef>
                <a:spcPct val="0"/>
              </a:spcBef>
              <a:spcAft>
                <a:spcPct val="0"/>
              </a:spcAft>
              <a:defRPr baseline="-25000">
                <a:solidFill>
                  <a:schemeClr val="tx1"/>
                </a:solidFill>
                <a:latin typeface="Arial" charset="0"/>
                <a:cs typeface="Arial" charset="0"/>
              </a:defRPr>
            </a:lvl7pPr>
            <a:lvl8pPr marL="3244863" indent="-216324" defTabSz="914871" eaLnBrk="0" fontAlgn="base" hangingPunct="0">
              <a:spcBef>
                <a:spcPct val="0"/>
              </a:spcBef>
              <a:spcAft>
                <a:spcPct val="0"/>
              </a:spcAft>
              <a:defRPr baseline="-25000">
                <a:solidFill>
                  <a:schemeClr val="tx1"/>
                </a:solidFill>
                <a:latin typeface="Arial" charset="0"/>
                <a:cs typeface="Arial" charset="0"/>
              </a:defRPr>
            </a:lvl8pPr>
            <a:lvl9pPr marL="3677511" indent="-216324" defTabSz="914871" eaLnBrk="0" fontAlgn="base" hangingPunct="0">
              <a:spcBef>
                <a:spcPct val="0"/>
              </a:spcBef>
              <a:spcAft>
                <a:spcPct val="0"/>
              </a:spcAft>
              <a:defRPr baseline="-25000">
                <a:solidFill>
                  <a:schemeClr val="tx1"/>
                </a:solidFill>
                <a:latin typeface="Arial" charset="0"/>
                <a:cs typeface="Arial" charset="0"/>
              </a:defRPr>
            </a:lvl9pPr>
          </a:lstStyle>
          <a:p>
            <a:pPr eaLnBrk="1" hangingPunct="1"/>
            <a:fld id="{BB5EC4FD-7407-44A2-B56E-83359AB0531E}" type="slidenum">
              <a:rPr lang="es-ES_tradnl" altLang="es-AR" baseline="0" smtClean="0"/>
              <a:pPr eaLnBrk="1" hangingPunct="1"/>
              <a:t>46</a:t>
            </a:fld>
            <a:endParaRPr lang="es-ES_tradnl" altLang="es-AR" baseline="0" smtClean="0"/>
          </a:p>
        </p:txBody>
      </p:sp>
      <p:sp>
        <p:nvSpPr>
          <p:cNvPr id="53251" name="Rectangle 2"/>
          <p:cNvSpPr>
            <a:spLocks noChangeArrowheads="1"/>
          </p:cNvSpPr>
          <p:nvPr/>
        </p:nvSpPr>
        <p:spPr bwMode="auto">
          <a:xfrm>
            <a:off x="3886569" y="0"/>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2" name="Rectangle 3"/>
          <p:cNvSpPr>
            <a:spLocks noChangeArrowheads="1"/>
          </p:cNvSpPr>
          <p:nvPr/>
        </p:nvSpPr>
        <p:spPr bwMode="auto">
          <a:xfrm>
            <a:off x="3886569" y="8686221"/>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6" tIns="44444" rIns="90476" bIns="44444" anchor="b"/>
          <a:lstStyle>
            <a:lvl1pPr defTabSz="966788" eaLnBrk="0" hangingPunct="0">
              <a:defRPr baseline="-25000">
                <a:solidFill>
                  <a:schemeClr val="tx1"/>
                </a:solidFill>
                <a:latin typeface="Arial" charset="0"/>
                <a:cs typeface="Arial" charset="0"/>
              </a:defRPr>
            </a:lvl1pPr>
            <a:lvl2pPr marL="742950" indent="-285750" defTabSz="966788" eaLnBrk="0" hangingPunct="0">
              <a:defRPr baseline="-25000">
                <a:solidFill>
                  <a:schemeClr val="tx1"/>
                </a:solidFill>
                <a:latin typeface="Arial" charset="0"/>
                <a:cs typeface="Arial" charset="0"/>
              </a:defRPr>
            </a:lvl2pPr>
            <a:lvl3pPr marL="1143000" indent="-228600" defTabSz="966788" eaLnBrk="0" hangingPunct="0">
              <a:defRPr baseline="-25000">
                <a:solidFill>
                  <a:schemeClr val="tx1"/>
                </a:solidFill>
                <a:latin typeface="Arial" charset="0"/>
                <a:cs typeface="Arial" charset="0"/>
              </a:defRPr>
            </a:lvl3pPr>
            <a:lvl4pPr marL="1600200" indent="-228600" defTabSz="966788" eaLnBrk="0" hangingPunct="0">
              <a:defRPr baseline="-25000">
                <a:solidFill>
                  <a:schemeClr val="tx1"/>
                </a:solidFill>
                <a:latin typeface="Arial" charset="0"/>
                <a:cs typeface="Arial" charset="0"/>
              </a:defRPr>
            </a:lvl4pPr>
            <a:lvl5pPr marL="2057400" indent="-228600" defTabSz="966788" eaLnBrk="0" hangingPunct="0">
              <a:defRPr baseline="-25000">
                <a:solidFill>
                  <a:schemeClr val="tx1"/>
                </a:solidFill>
                <a:latin typeface="Arial" charset="0"/>
                <a:cs typeface="Arial" charset="0"/>
              </a:defRPr>
            </a:lvl5pPr>
            <a:lvl6pPr marL="2514600" indent="-228600" defTabSz="966788" eaLnBrk="0" fontAlgn="base" hangingPunct="0">
              <a:spcBef>
                <a:spcPct val="0"/>
              </a:spcBef>
              <a:spcAft>
                <a:spcPct val="0"/>
              </a:spcAft>
              <a:defRPr baseline="-25000">
                <a:solidFill>
                  <a:schemeClr val="tx1"/>
                </a:solidFill>
                <a:latin typeface="Arial" charset="0"/>
                <a:cs typeface="Arial" charset="0"/>
              </a:defRPr>
            </a:lvl6pPr>
            <a:lvl7pPr marL="2971800" indent="-228600" defTabSz="966788" eaLnBrk="0" fontAlgn="base" hangingPunct="0">
              <a:spcBef>
                <a:spcPct val="0"/>
              </a:spcBef>
              <a:spcAft>
                <a:spcPct val="0"/>
              </a:spcAft>
              <a:defRPr baseline="-25000">
                <a:solidFill>
                  <a:schemeClr val="tx1"/>
                </a:solidFill>
                <a:latin typeface="Arial" charset="0"/>
                <a:cs typeface="Arial" charset="0"/>
              </a:defRPr>
            </a:lvl7pPr>
            <a:lvl8pPr marL="3429000" indent="-228600" defTabSz="966788" eaLnBrk="0" fontAlgn="base" hangingPunct="0">
              <a:spcBef>
                <a:spcPct val="0"/>
              </a:spcBef>
              <a:spcAft>
                <a:spcPct val="0"/>
              </a:spcAft>
              <a:defRPr baseline="-25000">
                <a:solidFill>
                  <a:schemeClr val="tx1"/>
                </a:solidFill>
                <a:latin typeface="Arial" charset="0"/>
                <a:cs typeface="Arial" charset="0"/>
              </a:defRPr>
            </a:lvl8pPr>
            <a:lvl9pPr marL="3886200" indent="-228600" defTabSz="966788" eaLnBrk="0" fontAlgn="base" hangingPunct="0">
              <a:spcBef>
                <a:spcPct val="0"/>
              </a:spcBef>
              <a:spcAft>
                <a:spcPct val="0"/>
              </a:spcAft>
              <a:defRPr baseline="-25000">
                <a:solidFill>
                  <a:schemeClr val="tx1"/>
                </a:solidFill>
                <a:latin typeface="Arial" charset="0"/>
                <a:cs typeface="Arial" charset="0"/>
              </a:defRPr>
            </a:lvl9pPr>
          </a:lstStyle>
          <a:p>
            <a:pPr algn="r"/>
            <a:r>
              <a:rPr lang="es-ES_tradnl" altLang="es-AR" sz="1200" baseline="0"/>
              <a:t>31</a:t>
            </a:r>
          </a:p>
        </p:txBody>
      </p:sp>
      <p:sp>
        <p:nvSpPr>
          <p:cNvPr id="53253" name="Rectangle 4"/>
          <p:cNvSpPr>
            <a:spLocks noChangeArrowheads="1"/>
          </p:cNvSpPr>
          <p:nvPr/>
        </p:nvSpPr>
        <p:spPr bwMode="auto">
          <a:xfrm>
            <a:off x="0" y="8686221"/>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4" name="Rectangle 5"/>
          <p:cNvSpPr>
            <a:spLocks noChangeArrowheads="1"/>
          </p:cNvSpPr>
          <p:nvPr/>
        </p:nvSpPr>
        <p:spPr bwMode="auto">
          <a:xfrm>
            <a:off x="0" y="0"/>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5" name="Rectangle 6"/>
          <p:cNvSpPr>
            <a:spLocks noGrp="1" noRot="1" noChangeAspect="1" noChangeArrowheads="1" noTextEdit="1"/>
          </p:cNvSpPr>
          <p:nvPr>
            <p:ph type="sldImg"/>
          </p:nvPr>
        </p:nvSpPr>
        <p:spPr>
          <a:xfrm>
            <a:off x="1152525" y="692150"/>
            <a:ext cx="4554538" cy="3416300"/>
          </a:xfrm>
          <a:ln w="12700" cap="flat"/>
        </p:spPr>
      </p:sp>
      <p:sp>
        <p:nvSpPr>
          <p:cNvPr id="53256" name="Rectangle 7"/>
          <p:cNvSpPr>
            <a:spLocks noGrp="1" noChangeArrowheads="1"/>
          </p:cNvSpPr>
          <p:nvPr>
            <p:ph type="body" idx="1"/>
          </p:nvPr>
        </p:nvSpPr>
        <p:spPr>
          <a:xfrm>
            <a:off x="915138" y="4343110"/>
            <a:ext cx="5027724" cy="41156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6" tIns="44444" rIns="90476" bIns="44444"/>
          <a:lstStyle/>
          <a:p>
            <a:pPr eaLnBrk="1" hangingPunct="1"/>
            <a:endParaRPr lang="es-ES_tradnl" altLang="es-A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034192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884760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589550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2FA7CBCA-C36F-451D-B7E9-5EE0229007F9}" type="slidenum">
              <a:rPr lang="es-ES"/>
              <a:pPr>
                <a:defRPr/>
              </a:pPr>
              <a:t>‹Nº›</a:t>
            </a:fld>
            <a:endParaRPr lang="es-ES"/>
          </a:p>
        </p:txBody>
      </p:sp>
    </p:spTree>
    <p:extLst>
      <p:ext uri="{BB962C8B-B14F-4D97-AF65-F5344CB8AC3E}">
        <p14:creationId xmlns:p14="http://schemas.microsoft.com/office/powerpoint/2010/main" val="2290846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031F5A4-440F-41B3-8729-7223C6BDD4C9}" type="slidenum">
              <a:rPr lang="es-ES"/>
              <a:pPr>
                <a:defRPr/>
              </a:pPr>
              <a:t>‹Nº›</a:t>
            </a:fld>
            <a:endParaRPr lang="es-ES"/>
          </a:p>
        </p:txBody>
      </p:sp>
    </p:spTree>
    <p:extLst>
      <p:ext uri="{BB962C8B-B14F-4D97-AF65-F5344CB8AC3E}">
        <p14:creationId xmlns:p14="http://schemas.microsoft.com/office/powerpoint/2010/main" val="2811025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E7B52274-52A6-4E9D-9960-1C6D48EEF783}" type="slidenum">
              <a:rPr lang="es-ES"/>
              <a:pPr>
                <a:defRPr/>
              </a:pPr>
              <a:t>‹Nº›</a:t>
            </a:fld>
            <a:endParaRPr lang="es-ES"/>
          </a:p>
        </p:txBody>
      </p:sp>
    </p:spTree>
    <p:extLst>
      <p:ext uri="{BB962C8B-B14F-4D97-AF65-F5344CB8AC3E}">
        <p14:creationId xmlns:p14="http://schemas.microsoft.com/office/powerpoint/2010/main" val="372019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600200"/>
            <a:ext cx="4038600" cy="4525963"/>
          </a:xfrm>
        </p:spPr>
        <p:txBody>
          <a:bodyPr/>
          <a:lstStyle/>
          <a:p>
            <a:pPr lvl="0"/>
            <a:endParaRPr lang="es-E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C2297E0-A2B7-440E-B637-085CCE59AD86}" type="slidenum">
              <a:rPr lang="es-ES"/>
              <a:pPr>
                <a:defRPr/>
              </a:pPr>
              <a:t>‹Nº›</a:t>
            </a:fld>
            <a:endParaRPr lang="es-ES"/>
          </a:p>
        </p:txBody>
      </p:sp>
    </p:spTree>
    <p:extLst>
      <p:ext uri="{BB962C8B-B14F-4D97-AF65-F5344CB8AC3E}">
        <p14:creationId xmlns:p14="http://schemas.microsoft.com/office/powerpoint/2010/main" val="3694134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131940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4117375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4439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503204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768310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3263532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49636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61ED60-202E-4E34-ADB1-6F7705EA8A3C}" type="datetimeFigureOut">
              <a:rPr lang="es-AR" smtClean="0"/>
              <a:t>19/8/2016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061073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1ED60-202E-4E34-ADB1-6F7705EA8A3C}" type="datetimeFigureOut">
              <a:rPr lang="es-AR" smtClean="0"/>
              <a:t>19/8/2016</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CC300-F9D8-4A37-8B3B-DD50DFDC467E}" type="slidenum">
              <a:rPr lang="es-AR" smtClean="0"/>
              <a:t>‹Nº›</a:t>
            </a:fld>
            <a:endParaRPr lang="es-AR"/>
          </a:p>
        </p:txBody>
      </p:sp>
    </p:spTree>
    <p:extLst>
      <p:ext uri="{BB962C8B-B14F-4D97-AF65-F5344CB8AC3E}">
        <p14:creationId xmlns:p14="http://schemas.microsoft.com/office/powerpoint/2010/main" val="341247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AR" b="1" dirty="0" smtClean="0"/>
              <a:t> </a:t>
            </a:r>
            <a:endParaRPr lang="es-AR" dirty="0"/>
          </a:p>
        </p:txBody>
      </p:sp>
      <p:sp>
        <p:nvSpPr>
          <p:cNvPr id="3" name="2 Subtítulo"/>
          <p:cNvSpPr>
            <a:spLocks noGrp="1"/>
          </p:cNvSpPr>
          <p:nvPr>
            <p:ph idx="1"/>
          </p:nvPr>
        </p:nvSpPr>
        <p:spPr>
          <a:xfrm>
            <a:off x="493204" y="1855365"/>
            <a:ext cx="8229600" cy="4525963"/>
          </a:xfrm>
        </p:spPr>
        <p:txBody>
          <a:bodyPr>
            <a:normAutofit fontScale="92500" lnSpcReduction="20000"/>
          </a:bodyPr>
          <a:lstStyle/>
          <a:p>
            <a:r>
              <a:rPr lang="es-AR" b="1" dirty="0" smtClean="0"/>
              <a:t>Cadena </a:t>
            </a:r>
            <a:r>
              <a:rPr lang="es-AR" b="1" dirty="0"/>
              <a:t>respiratoria. Ubicación celular. Componentes de la cadena respiratoria. Función.</a:t>
            </a:r>
          </a:p>
          <a:p>
            <a:r>
              <a:rPr lang="es-AR" b="1" dirty="0"/>
              <a:t>Fosforilación oxidativa: Síntesis de ATP. </a:t>
            </a:r>
            <a:endParaRPr lang="es-AR" b="1" dirty="0" smtClean="0"/>
          </a:p>
          <a:p>
            <a:r>
              <a:rPr lang="es-AR" b="1" dirty="0" smtClean="0"/>
              <a:t>Acción </a:t>
            </a:r>
            <a:r>
              <a:rPr lang="es-AR" b="1" dirty="0"/>
              <a:t>de Inhibidores: inhibidores de la </a:t>
            </a:r>
            <a:r>
              <a:rPr lang="es-AR" b="1" dirty="0" smtClean="0"/>
              <a:t>fosforilación, inhibición </a:t>
            </a:r>
            <a:r>
              <a:rPr lang="es-AR" b="1" dirty="0"/>
              <a:t>del transporte electrónico. </a:t>
            </a:r>
            <a:r>
              <a:rPr lang="es-AR" b="1" dirty="0" err="1"/>
              <a:t>Desacoplantes</a:t>
            </a:r>
            <a:r>
              <a:rPr lang="es-AR" b="1" dirty="0"/>
              <a:t>. Control respiratorio. </a:t>
            </a:r>
            <a:endParaRPr lang="es-AR" b="1" dirty="0" smtClean="0"/>
          </a:p>
          <a:p>
            <a:r>
              <a:rPr lang="es-AR" b="1" dirty="0" smtClean="0"/>
              <a:t>Otros </a:t>
            </a:r>
            <a:r>
              <a:rPr lang="es-AR" b="1" dirty="0"/>
              <a:t>sistemas de </a:t>
            </a:r>
            <a:r>
              <a:rPr lang="es-AR" b="1" dirty="0" smtClean="0"/>
              <a:t>transporte electrónico</a:t>
            </a:r>
            <a:r>
              <a:rPr lang="es-AR" b="1" dirty="0"/>
              <a:t>: metabolismo de </a:t>
            </a:r>
            <a:r>
              <a:rPr lang="es-AR" b="1" dirty="0" err="1"/>
              <a:t>xenobióticos</a:t>
            </a:r>
            <a:r>
              <a:rPr lang="es-AR" b="1" dirty="0"/>
              <a:t> (Citocromo P450). </a:t>
            </a:r>
            <a:endParaRPr lang="es-AR" b="1" dirty="0" smtClean="0"/>
          </a:p>
          <a:p>
            <a:r>
              <a:rPr lang="es-AR" b="1" dirty="0" smtClean="0"/>
              <a:t>Importancia </a:t>
            </a:r>
            <a:r>
              <a:rPr lang="es-AR" b="1" dirty="0"/>
              <a:t>de las vitaminas en </a:t>
            </a:r>
            <a:r>
              <a:rPr lang="es-AR" b="1" dirty="0" smtClean="0"/>
              <a:t>el funcionamiento </a:t>
            </a:r>
            <a:r>
              <a:rPr lang="es-AR" b="1" dirty="0"/>
              <a:t>de estas vías.</a:t>
            </a:r>
            <a:endParaRPr lang="es-AR" dirty="0"/>
          </a:p>
        </p:txBody>
      </p:sp>
      <p:sp>
        <p:nvSpPr>
          <p:cNvPr id="2" name="1 CuadroTexto"/>
          <p:cNvSpPr txBox="1"/>
          <p:nvPr/>
        </p:nvSpPr>
        <p:spPr>
          <a:xfrm>
            <a:off x="-36512" y="332656"/>
            <a:ext cx="9289032" cy="1323439"/>
          </a:xfrm>
          <a:prstGeom prst="rect">
            <a:avLst/>
          </a:prstGeom>
          <a:noFill/>
        </p:spPr>
        <p:txBody>
          <a:bodyPr wrap="square" rtlCol="0">
            <a:spAutoFit/>
          </a:bodyPr>
          <a:lstStyle/>
          <a:p>
            <a:pPr algn="ctr"/>
            <a:r>
              <a:rPr lang="es-AR" sz="4000" b="1" dirty="0" smtClean="0">
                <a:solidFill>
                  <a:srgbClr val="FF0000"/>
                </a:solidFill>
                <a:effectLst>
                  <a:outerShdw blurRad="38100" dist="38100" dir="2700000" algn="tl">
                    <a:srgbClr val="000000">
                      <a:alpha val="43137"/>
                    </a:srgbClr>
                  </a:outerShdw>
                </a:effectLst>
              </a:rPr>
              <a:t>QUÍMICA BIOLÓGICA- LIC. </a:t>
            </a:r>
            <a:r>
              <a:rPr lang="es-AR" sz="4000" b="1" smtClean="0">
                <a:solidFill>
                  <a:srgbClr val="FF0000"/>
                </a:solidFill>
                <a:effectLst>
                  <a:outerShdw blurRad="38100" dist="38100" dir="2700000" algn="tl">
                    <a:srgbClr val="000000">
                      <a:alpha val="43137"/>
                    </a:srgbClr>
                  </a:outerShdw>
                </a:effectLst>
              </a:rPr>
              <a:t>EN NUTRICIÓN </a:t>
            </a:r>
            <a:endParaRPr lang="es-AR" sz="4000" b="1" dirty="0" smtClean="0">
              <a:solidFill>
                <a:srgbClr val="FF0000"/>
              </a:solidFill>
              <a:effectLst>
                <a:outerShdw blurRad="38100" dist="38100" dir="2700000" algn="tl">
                  <a:srgbClr val="000000">
                    <a:alpha val="43137"/>
                  </a:srgbClr>
                </a:outerShdw>
              </a:effectLst>
            </a:endParaRPr>
          </a:p>
          <a:p>
            <a:pPr algn="ctr"/>
            <a:r>
              <a:rPr lang="es-AR" sz="4000" b="1" dirty="0" smtClean="0">
                <a:solidFill>
                  <a:srgbClr val="FF0000"/>
                </a:solidFill>
                <a:effectLst>
                  <a:outerShdw blurRad="38100" dist="38100" dir="2700000" algn="tl">
                    <a:srgbClr val="000000">
                      <a:alpha val="43137"/>
                    </a:srgbClr>
                  </a:outerShdw>
                </a:effectLst>
              </a:rPr>
              <a:t>TEMA 2</a:t>
            </a:r>
            <a:endParaRPr lang="es-AR" sz="4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08528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122" y="1556792"/>
            <a:ext cx="6481900" cy="4860152"/>
          </a:xfrm>
          <a:prstGeom prst="rect">
            <a:avLst/>
          </a:prstGeom>
          <a:solidFill>
            <a:schemeClr val="bg1">
              <a:lumMod val="85000"/>
            </a:schemeClr>
          </a:solidFill>
          <a:ln>
            <a:noFill/>
          </a:ln>
          <a:effectLst/>
          <a:extLst/>
        </p:spPr>
      </p:pic>
      <p:sp>
        <p:nvSpPr>
          <p:cNvPr id="2" name="1 Título"/>
          <p:cNvSpPr>
            <a:spLocks noGrp="1"/>
          </p:cNvSpPr>
          <p:nvPr>
            <p:ph type="title"/>
          </p:nvPr>
        </p:nvSpPr>
        <p:spPr>
          <a:xfrm>
            <a:off x="467544" y="269776"/>
            <a:ext cx="8229600" cy="1143000"/>
          </a:xfrm>
        </p:spPr>
        <p:txBody>
          <a:bodyPr>
            <a:noAutofit/>
          </a:bodyPr>
          <a:lstStyle/>
          <a:p>
            <a:r>
              <a:rPr lang="es-ES" altLang="es-AR" sz="3600" b="1" dirty="0" smtClean="0"/>
              <a:t>Compuestos con uniones ricas en energía</a:t>
            </a:r>
            <a:br>
              <a:rPr lang="es-ES" altLang="es-AR" sz="3600" b="1" dirty="0" smtClean="0"/>
            </a:br>
            <a:endParaRPr lang="es-AR" sz="3600" dirty="0"/>
          </a:p>
        </p:txBody>
      </p:sp>
    </p:spTree>
    <p:extLst>
      <p:ext uri="{BB962C8B-B14F-4D97-AF65-F5344CB8AC3E}">
        <p14:creationId xmlns:p14="http://schemas.microsoft.com/office/powerpoint/2010/main" val="20218649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Rectángulo"/>
          <p:cNvSpPr>
            <a:spLocks noChangeArrowheads="1"/>
          </p:cNvSpPr>
          <p:nvPr/>
        </p:nvSpPr>
        <p:spPr bwMode="auto">
          <a:xfrm>
            <a:off x="179388" y="333375"/>
            <a:ext cx="8496300"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_tradnl" altLang="es-AR" sz="2800" b="1">
                <a:latin typeface="Arial Rounded MT Bold" pitchFamily="34" charset="0"/>
              </a:rPr>
              <a:t>Desde el punto de vista químico</a:t>
            </a:r>
            <a:endParaRPr lang="es-AR" altLang="es-AR" sz="2800" b="1">
              <a:latin typeface="Arial Rounded MT Bold" pitchFamily="34" charset="0"/>
            </a:endParaRPr>
          </a:p>
        </p:txBody>
      </p:sp>
      <p:sp>
        <p:nvSpPr>
          <p:cNvPr id="3" name="2 Rectángulo"/>
          <p:cNvSpPr/>
          <p:nvPr/>
        </p:nvSpPr>
        <p:spPr>
          <a:xfrm>
            <a:off x="271463" y="1071563"/>
            <a:ext cx="3600450" cy="2246312"/>
          </a:xfrm>
          <a:prstGeom prst="rect">
            <a:avLst/>
          </a:prstGeom>
          <a:solidFill>
            <a:schemeClr val="bg1"/>
          </a:solidFill>
        </p:spPr>
        <p:txBody>
          <a:bodyPr>
            <a:spAutoFit/>
          </a:bodyPr>
          <a:lstStyle/>
          <a:p>
            <a:pPr fontAlgn="auto">
              <a:spcBef>
                <a:spcPts val="0"/>
              </a:spcBef>
              <a:spcAft>
                <a:spcPts val="0"/>
              </a:spcAft>
              <a:defRPr/>
            </a:pPr>
            <a:r>
              <a:rPr lang="es-AR" dirty="0">
                <a:latin typeface="+mn-lt"/>
              </a:rPr>
              <a:t> </a:t>
            </a:r>
            <a:r>
              <a:rPr lang="es-AR" sz="2000" b="1" u="sng" dirty="0">
                <a:latin typeface="Arial Rounded MT Bold" pitchFamily="34" charset="0"/>
              </a:rPr>
              <a:t>OXIDACIÓN</a:t>
            </a:r>
          </a:p>
          <a:p>
            <a:pPr fontAlgn="auto">
              <a:spcBef>
                <a:spcPts val="0"/>
              </a:spcBef>
              <a:spcAft>
                <a:spcPts val="0"/>
              </a:spcAft>
              <a:defRPr/>
            </a:pPr>
            <a:endParaRPr lang="es-AR" sz="2000" b="1"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oxígeno</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electrones</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hidrógeno</a:t>
            </a:r>
          </a:p>
        </p:txBody>
      </p:sp>
      <p:sp>
        <p:nvSpPr>
          <p:cNvPr id="4" name="3 Rectángulo"/>
          <p:cNvSpPr/>
          <p:nvPr/>
        </p:nvSpPr>
        <p:spPr>
          <a:xfrm>
            <a:off x="5018088" y="1071563"/>
            <a:ext cx="3671887" cy="2524125"/>
          </a:xfrm>
          <a:prstGeom prst="rect">
            <a:avLst/>
          </a:prstGeom>
          <a:solidFill>
            <a:schemeClr val="bg1"/>
          </a:solidFill>
        </p:spPr>
        <p:txBody>
          <a:bodyPr>
            <a:spAutoFit/>
          </a:bodyPr>
          <a:lstStyle/>
          <a:p>
            <a:pPr fontAlgn="auto">
              <a:spcBef>
                <a:spcPts val="0"/>
              </a:spcBef>
              <a:spcAft>
                <a:spcPts val="0"/>
              </a:spcAft>
              <a:defRPr/>
            </a:pPr>
            <a:r>
              <a:rPr lang="es-AR" sz="2000" b="1" u="sng" dirty="0">
                <a:latin typeface="Arial Rounded MT Bold" pitchFamily="34" charset="0"/>
              </a:rPr>
              <a:t>REDUCCIÓN</a:t>
            </a:r>
          </a:p>
          <a:p>
            <a:pPr fontAlgn="auto">
              <a:spcBef>
                <a:spcPts val="0"/>
              </a:spcBef>
              <a:spcAft>
                <a:spcPts val="0"/>
              </a:spcAft>
              <a:defRPr/>
            </a:pPr>
            <a:endParaRPr lang="es-AR" sz="2000" b="1"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oxígeno</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electrones</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hidrógeno </a:t>
            </a:r>
            <a:r>
              <a:rPr lang="es-AR" dirty="0">
                <a:latin typeface="Arial Rounded MT Bold" pitchFamily="34" charset="0"/>
              </a:rPr>
              <a:t>(en compuestos orgánicos)</a:t>
            </a:r>
          </a:p>
        </p:txBody>
      </p:sp>
      <p:sp>
        <p:nvSpPr>
          <p:cNvPr id="13317" name="6 Rectángulo"/>
          <p:cNvSpPr>
            <a:spLocks noChangeArrowheads="1"/>
          </p:cNvSpPr>
          <p:nvPr/>
        </p:nvSpPr>
        <p:spPr bwMode="auto">
          <a:xfrm>
            <a:off x="28575" y="5157788"/>
            <a:ext cx="9126538" cy="1384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latin typeface="Arial Rounded MT Bold" pitchFamily="34" charset="0"/>
              </a:rPr>
              <a:t>El uso principal del OXÍGENO es en la RESPIRACIÓN</a:t>
            </a:r>
          </a:p>
          <a:p>
            <a:pPr algn="ctr" eaLnBrk="1" hangingPunct="1"/>
            <a:endParaRPr lang="es-AR" altLang="es-AR" sz="2400" b="1">
              <a:latin typeface="Arial Rounded MT Bold" pitchFamily="34" charset="0"/>
            </a:endParaRPr>
          </a:p>
          <a:p>
            <a:pPr algn="ctr" eaLnBrk="1" hangingPunct="1"/>
            <a:r>
              <a:rPr lang="es-AR" altLang="es-AR" sz="2000" b="1">
                <a:latin typeface="Arial Rounded MT Bold" pitchFamily="34" charset="0"/>
              </a:rPr>
              <a:t>Y ESTE ES EL PROCESO POR EL CUAL LAS CÉLULAS OBTIENEN ENERGÍA EN FORMA DE ATP</a:t>
            </a:r>
            <a:endParaRPr lang="es-AR" altLang="es-AR" sz="2400" b="1">
              <a:latin typeface="Arial Rounded MT Bold" pitchFamily="34" charset="0"/>
            </a:endParaRPr>
          </a:p>
        </p:txBody>
      </p:sp>
      <p:sp>
        <p:nvSpPr>
          <p:cNvPr id="13318" name="7 Rectángulo"/>
          <p:cNvSpPr>
            <a:spLocks noChangeArrowheads="1"/>
          </p:cNvSpPr>
          <p:nvPr/>
        </p:nvSpPr>
        <p:spPr bwMode="auto">
          <a:xfrm>
            <a:off x="271463" y="3933825"/>
            <a:ext cx="8640762" cy="10144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latin typeface="Arial Rounded MT Bold" pitchFamily="34" charset="0"/>
              </a:rPr>
              <a:t>Este principio de OXIDO- REDUCCIÓN se aplica a los sistemas bioquímicos y es un concepto importante para la comprensión de la naturaleza de las oxidaciones biológicas.</a:t>
            </a:r>
            <a:endParaRPr lang="es-AR" altLang="es-AR"/>
          </a:p>
        </p:txBody>
      </p:sp>
    </p:spTree>
    <p:extLst>
      <p:ext uri="{BB962C8B-B14F-4D97-AF65-F5344CB8AC3E}">
        <p14:creationId xmlns:p14="http://schemas.microsoft.com/office/powerpoint/2010/main" val="2717332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650" y="333375"/>
            <a:ext cx="7488238" cy="6278563"/>
          </a:xfrm>
          <a:prstGeom prst="rect">
            <a:avLst/>
          </a:prstGeom>
          <a:solidFill>
            <a:schemeClr val="bg1"/>
          </a:solidFill>
        </p:spPr>
        <p:txBody>
          <a:bodyPr>
            <a:spAutoFit/>
          </a:bodyPr>
          <a:lstStyle/>
          <a:p>
            <a:pPr algn="ctr" fontAlgn="auto">
              <a:lnSpc>
                <a:spcPct val="150000"/>
              </a:lnSpc>
              <a:spcBef>
                <a:spcPts val="0"/>
              </a:spcBef>
              <a:spcAft>
                <a:spcPts val="0"/>
              </a:spcAft>
              <a:defRPr/>
            </a:pPr>
            <a:r>
              <a:rPr lang="es-MX" sz="2400" b="1" dirty="0">
                <a:latin typeface="Arial Rounded MT Bold" pitchFamily="34" charset="0"/>
                <a:cs typeface="+mn-cs"/>
              </a:rPr>
              <a:t>EN LOS SISTEMAS REDOX</a:t>
            </a:r>
          </a:p>
          <a:p>
            <a:pPr algn="ctr" fontAlgn="auto">
              <a:lnSpc>
                <a:spcPct val="150000"/>
              </a:lnSpc>
              <a:spcBef>
                <a:spcPts val="0"/>
              </a:spcBef>
              <a:spcAft>
                <a:spcPts val="0"/>
              </a:spcAft>
              <a:defRPr/>
            </a:pPr>
            <a:r>
              <a:rPr lang="es-MX" sz="2400" b="1" dirty="0">
                <a:latin typeface="Arial Rounded MT Bold" pitchFamily="34" charset="0"/>
                <a:cs typeface="+mn-cs"/>
              </a:rPr>
              <a:t>LOS CAMBIOS DE ENERGÍA LIBRE </a:t>
            </a:r>
          </a:p>
          <a:p>
            <a:pPr algn="ctr" fontAlgn="auto">
              <a:lnSpc>
                <a:spcPct val="150000"/>
              </a:lnSpc>
              <a:spcBef>
                <a:spcPts val="0"/>
              </a:spcBef>
              <a:spcAft>
                <a:spcPts val="0"/>
              </a:spcAft>
              <a:defRPr/>
            </a:pPr>
            <a:r>
              <a:rPr lang="es-MX" sz="2400" b="1" dirty="0">
                <a:latin typeface="Arial Rounded MT Bold" pitchFamily="34" charset="0"/>
                <a:cs typeface="+mn-cs"/>
              </a:rPr>
              <a:t>PUEDEN EXPRESARSE EN TÉRMINOS DEL </a:t>
            </a:r>
          </a:p>
          <a:p>
            <a:pPr algn="ctr" fontAlgn="auto">
              <a:lnSpc>
                <a:spcPct val="150000"/>
              </a:lnSpc>
              <a:spcBef>
                <a:spcPts val="0"/>
              </a:spcBef>
              <a:spcAft>
                <a:spcPts val="0"/>
              </a:spcAft>
              <a:defRPr/>
            </a:pPr>
            <a:r>
              <a:rPr lang="es-MX" sz="2400" b="1" u="sng" dirty="0">
                <a:latin typeface="Arial Rounded MT Bold" pitchFamily="34" charset="0"/>
                <a:cs typeface="+mn-cs"/>
              </a:rPr>
              <a:t>POTENCIAL DE </a:t>
            </a:r>
          </a:p>
          <a:p>
            <a:pPr algn="ctr" fontAlgn="auto">
              <a:lnSpc>
                <a:spcPct val="150000"/>
              </a:lnSpc>
              <a:spcBef>
                <a:spcPts val="0"/>
              </a:spcBef>
              <a:spcAft>
                <a:spcPts val="0"/>
              </a:spcAft>
              <a:defRPr/>
            </a:pPr>
            <a:r>
              <a:rPr lang="es-MX" sz="2400" b="1" u="sng" dirty="0">
                <a:latin typeface="Arial Rounded MT Bold" pitchFamily="34" charset="0"/>
                <a:cs typeface="+mn-cs"/>
              </a:rPr>
              <a:t>OXIDACIÓN – REDUCCIÓN</a:t>
            </a:r>
          </a:p>
          <a:p>
            <a:pPr algn="ctr" fontAlgn="auto">
              <a:lnSpc>
                <a:spcPct val="150000"/>
              </a:lnSpc>
              <a:spcBef>
                <a:spcPts val="0"/>
              </a:spcBef>
              <a:spcAft>
                <a:spcPts val="0"/>
              </a:spcAft>
              <a:defRPr/>
            </a:pPr>
            <a:endParaRPr lang="es-MX" sz="2400" b="1" dirty="0">
              <a:latin typeface="Arial Rounded MT Bold" pitchFamily="34" charset="0"/>
              <a:cs typeface="+mn-cs"/>
            </a:endParaRPr>
          </a:p>
          <a:p>
            <a:pPr algn="ctr" fontAlgn="auto">
              <a:lnSpc>
                <a:spcPct val="150000"/>
              </a:lnSpc>
              <a:spcBef>
                <a:spcPts val="0"/>
              </a:spcBef>
              <a:spcAft>
                <a:spcPts val="0"/>
              </a:spcAft>
              <a:defRPr/>
            </a:pPr>
            <a:r>
              <a:rPr lang="es-MX" sz="2400" b="1" dirty="0">
                <a:latin typeface="Arial Rounded MT Bold" pitchFamily="34" charset="0"/>
                <a:cs typeface="+mn-cs"/>
              </a:rPr>
              <a:t>LAS ENZIMAS QUE INTERVIENEN EN LOS PROCESOS REDOX</a:t>
            </a:r>
          </a:p>
          <a:p>
            <a:pPr algn="ctr" fontAlgn="auto">
              <a:lnSpc>
                <a:spcPct val="150000"/>
              </a:lnSpc>
              <a:spcBef>
                <a:spcPts val="0"/>
              </a:spcBef>
              <a:spcAft>
                <a:spcPts val="0"/>
              </a:spcAft>
              <a:defRPr/>
            </a:pPr>
            <a:r>
              <a:rPr lang="es-MX" sz="2400" b="1" dirty="0">
                <a:latin typeface="Arial Rounded MT Bold" pitchFamily="34" charset="0"/>
                <a:cs typeface="+mn-cs"/>
              </a:rPr>
              <a:t>SE DENOMINAN </a:t>
            </a:r>
          </a:p>
          <a:p>
            <a:pPr algn="ctr" fontAlgn="auto">
              <a:lnSpc>
                <a:spcPct val="150000"/>
              </a:lnSpc>
              <a:spcBef>
                <a:spcPts val="0"/>
              </a:spcBef>
              <a:spcAft>
                <a:spcPts val="0"/>
              </a:spcAft>
              <a:defRPr/>
            </a:pPr>
            <a:endParaRPr lang="es-MX" sz="2400" b="1" dirty="0">
              <a:latin typeface="Arial Rounded MT Bold" pitchFamily="34" charset="0"/>
              <a:cs typeface="+mn-cs"/>
            </a:endParaRPr>
          </a:p>
          <a:p>
            <a:pPr algn="ctr" fontAlgn="auto">
              <a:lnSpc>
                <a:spcPct val="150000"/>
              </a:lnSpc>
              <a:spcBef>
                <a:spcPts val="0"/>
              </a:spcBef>
              <a:spcAft>
                <a:spcPts val="0"/>
              </a:spcAft>
              <a:defRPr/>
            </a:pPr>
            <a:r>
              <a:rPr lang="es-MX" sz="2800" b="1" dirty="0">
                <a:effectLst>
                  <a:outerShdw blurRad="38100" dist="38100" dir="2700000" algn="tl">
                    <a:srgbClr val="000000">
                      <a:alpha val="43137"/>
                    </a:srgbClr>
                  </a:outerShdw>
                </a:effectLst>
                <a:latin typeface="Arial Rounded MT Bold" pitchFamily="34" charset="0"/>
                <a:cs typeface="+mn-cs"/>
              </a:rPr>
              <a:t>OXIDORREDUCTASAS</a:t>
            </a:r>
            <a:endParaRPr lang="es-AR" sz="2800" b="1" dirty="0">
              <a:effectLst>
                <a:outerShdw blurRad="38100" dist="38100" dir="2700000" algn="tl">
                  <a:srgbClr val="000000">
                    <a:alpha val="43137"/>
                  </a:srgbClr>
                </a:outerShdw>
              </a:effectLst>
              <a:latin typeface="Arial Rounded MT Bold" pitchFamily="34" charset="0"/>
              <a:cs typeface="+mn-cs"/>
            </a:endParaRPr>
          </a:p>
        </p:txBody>
      </p:sp>
    </p:spTree>
    <p:extLst>
      <p:ext uri="{BB962C8B-B14F-4D97-AF65-F5344CB8AC3E}">
        <p14:creationId xmlns:p14="http://schemas.microsoft.com/office/powerpoint/2010/main" val="20917619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CuadroTexto"/>
          <p:cNvSpPr txBox="1">
            <a:spLocks noChangeArrowheads="1"/>
          </p:cNvSpPr>
          <p:nvPr/>
        </p:nvSpPr>
        <p:spPr bwMode="auto">
          <a:xfrm>
            <a:off x="2484438" y="9080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pic>
        <p:nvPicPr>
          <p:cNvPr id="15363"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404813"/>
            <a:ext cx="1889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95288" y="620713"/>
            <a:ext cx="8208962" cy="5632450"/>
          </a:xfrm>
          <a:prstGeom prst="rect">
            <a:avLst/>
          </a:prstGeom>
          <a:solidFill>
            <a:schemeClr val="bg1"/>
          </a:solidFill>
        </p:spPr>
        <p:txBody>
          <a:bodyPr>
            <a:spAutoFit/>
          </a:bodyPr>
          <a:lstStyle/>
          <a:p>
            <a:pPr algn="ctr" fontAlgn="auto">
              <a:spcBef>
                <a:spcPts val="0"/>
              </a:spcBef>
              <a:spcAft>
                <a:spcPts val="0"/>
              </a:spcAft>
              <a:defRPr/>
            </a:pPr>
            <a:r>
              <a:rPr lang="es-AR" sz="2400" b="1" u="sng" dirty="0">
                <a:effectLst>
                  <a:outerShdw blurRad="38100" dist="38100" dir="2700000" algn="tl">
                    <a:srgbClr val="000000">
                      <a:alpha val="43137"/>
                    </a:srgbClr>
                  </a:outerShdw>
                </a:effectLst>
                <a:latin typeface="Arial Rounded MT Bold" pitchFamily="34" charset="0"/>
                <a:cs typeface="+mn-cs"/>
              </a:rPr>
              <a:t>Oxidorreductasas</a:t>
            </a:r>
          </a:p>
          <a:p>
            <a:pPr fontAlgn="auto">
              <a:spcBef>
                <a:spcPts val="0"/>
              </a:spcBef>
              <a:spcAft>
                <a:spcPts val="0"/>
              </a:spcAft>
              <a:defRPr/>
            </a:pPr>
            <a:endParaRPr lang="es-AR"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Catalizan reacciones de </a:t>
            </a:r>
            <a:r>
              <a:rPr lang="es-ES_tradnl" sz="2400" b="1" dirty="0">
                <a:latin typeface="Arial Rounded MT Bold" pitchFamily="34" charset="0"/>
                <a:cs typeface="+mn-cs"/>
              </a:rPr>
              <a:t>oxido- reducción</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A</a:t>
            </a:r>
            <a:r>
              <a:rPr lang="es-ES_tradnl" sz="2400" baseline="-25000" dirty="0">
                <a:latin typeface="Arial Rounded MT Bold" pitchFamily="34" charset="0"/>
                <a:cs typeface="+mn-cs"/>
              </a:rPr>
              <a:t>red</a:t>
            </a:r>
            <a:r>
              <a:rPr lang="es-ES_tradnl" sz="2400" dirty="0">
                <a:latin typeface="Arial Rounded MT Bold" pitchFamily="34" charset="0"/>
                <a:cs typeface="+mn-cs"/>
              </a:rPr>
              <a:t> + B</a:t>
            </a:r>
            <a:r>
              <a:rPr lang="es-ES_tradnl" sz="2400" baseline="-25000" dirty="0">
                <a:latin typeface="Arial Rounded MT Bold" pitchFamily="34" charset="0"/>
                <a:cs typeface="+mn-cs"/>
              </a:rPr>
              <a:t>ox 			</a:t>
            </a:r>
            <a:r>
              <a:rPr lang="es-ES_tradnl" sz="2400" dirty="0">
                <a:latin typeface="Arial Rounded MT Bold" pitchFamily="34" charset="0"/>
                <a:cs typeface="+mn-cs"/>
              </a:rPr>
              <a:t>A</a:t>
            </a:r>
            <a:r>
              <a:rPr lang="es-ES_tradnl" sz="2400" baseline="-25000" dirty="0">
                <a:latin typeface="Arial Rounded MT Bold" pitchFamily="34" charset="0"/>
                <a:cs typeface="+mn-cs"/>
              </a:rPr>
              <a:t>ox</a:t>
            </a:r>
            <a:r>
              <a:rPr lang="es-ES_tradnl" sz="2400" dirty="0">
                <a:latin typeface="Arial Rounded MT Bold" pitchFamily="34" charset="0"/>
                <a:cs typeface="+mn-cs"/>
              </a:rPr>
              <a:t> + B</a:t>
            </a:r>
            <a:r>
              <a:rPr lang="es-ES_tradnl" sz="2400" baseline="-25000" dirty="0">
                <a:latin typeface="Arial Rounded MT Bold" pitchFamily="34" charset="0"/>
                <a:cs typeface="+mn-cs"/>
              </a:rPr>
              <a:t>red</a:t>
            </a:r>
            <a:endParaRPr lang="es-ES_tradnl" sz="2400" dirty="0">
              <a:latin typeface="Arial Rounded MT Bold" pitchFamily="34" charset="0"/>
              <a:cs typeface="+mn-cs"/>
            </a:endParaRP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A : es el reductor o </a:t>
            </a:r>
            <a:r>
              <a:rPr lang="es-ES_tradnl" sz="2400" b="1" dirty="0">
                <a:latin typeface="Arial Rounded MT Bold" pitchFamily="34" charset="0"/>
                <a:cs typeface="+mn-cs"/>
              </a:rPr>
              <a:t>dador</a:t>
            </a:r>
            <a:r>
              <a:rPr lang="es-ES_tradnl" sz="2400" dirty="0">
                <a:latin typeface="Arial Rounded MT Bold" pitchFamily="34" charset="0"/>
                <a:cs typeface="+mn-cs"/>
              </a:rPr>
              <a:t> electrónico; en el curso</a:t>
            </a:r>
          </a:p>
          <a:p>
            <a:pPr algn="ctr" fontAlgn="auto">
              <a:spcBef>
                <a:spcPts val="0"/>
              </a:spcBef>
              <a:spcAft>
                <a:spcPts val="0"/>
              </a:spcAft>
              <a:defRPr/>
            </a:pPr>
            <a:r>
              <a:rPr lang="es-ES_tradnl" sz="2400" dirty="0">
                <a:latin typeface="Arial Rounded MT Bold" pitchFamily="34" charset="0"/>
                <a:cs typeface="+mn-cs"/>
              </a:rPr>
              <a:t>de la reacción </a:t>
            </a:r>
            <a:r>
              <a:rPr lang="es-ES_tradnl" sz="2400" b="1" dirty="0">
                <a:latin typeface="Arial Rounded MT Bold" pitchFamily="34" charset="0"/>
                <a:cs typeface="+mn-cs"/>
              </a:rPr>
              <a:t>se oxida</a:t>
            </a:r>
            <a:r>
              <a:rPr lang="es-ES_tradnl" sz="2400" dirty="0">
                <a:latin typeface="Arial Rounded MT Bold" pitchFamily="34" charset="0"/>
                <a:cs typeface="+mn-cs"/>
              </a:rPr>
              <a:t> (pierde electrones)</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   B : es el oxidante o </a:t>
            </a:r>
            <a:r>
              <a:rPr lang="es-ES_tradnl" sz="2400" b="1" dirty="0">
                <a:latin typeface="Arial Rounded MT Bold" pitchFamily="34" charset="0"/>
                <a:cs typeface="+mn-cs"/>
              </a:rPr>
              <a:t>aceptor</a:t>
            </a:r>
            <a:r>
              <a:rPr lang="es-ES_tradnl" sz="2400" dirty="0">
                <a:latin typeface="Arial Rounded MT Bold" pitchFamily="34" charset="0"/>
                <a:cs typeface="+mn-cs"/>
              </a:rPr>
              <a:t> electrónico; en el curso</a:t>
            </a:r>
          </a:p>
          <a:p>
            <a:pPr algn="ctr" fontAlgn="auto">
              <a:spcBef>
                <a:spcPts val="0"/>
              </a:spcBef>
              <a:spcAft>
                <a:spcPts val="0"/>
              </a:spcAft>
              <a:defRPr/>
            </a:pPr>
            <a:r>
              <a:rPr lang="es-ES_tradnl" sz="2400" dirty="0">
                <a:latin typeface="Arial Rounded MT Bold" pitchFamily="34" charset="0"/>
                <a:cs typeface="+mn-cs"/>
              </a:rPr>
              <a:t>de la reacción </a:t>
            </a:r>
            <a:r>
              <a:rPr lang="es-ES_tradnl" sz="2400" b="1" dirty="0">
                <a:latin typeface="Arial Rounded MT Bold" pitchFamily="34" charset="0"/>
                <a:cs typeface="+mn-cs"/>
              </a:rPr>
              <a:t>se reduce</a:t>
            </a:r>
            <a:r>
              <a:rPr lang="es-ES_tradnl" sz="2400" dirty="0">
                <a:latin typeface="Arial Rounded MT Bold" pitchFamily="34" charset="0"/>
                <a:cs typeface="+mn-cs"/>
              </a:rPr>
              <a:t> (gana electrones)</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En las reacciones redox, siempre tienen que estar</a:t>
            </a:r>
          </a:p>
          <a:p>
            <a:pPr algn="ctr" fontAlgn="auto">
              <a:spcBef>
                <a:spcPts val="0"/>
              </a:spcBef>
              <a:spcAft>
                <a:spcPts val="0"/>
              </a:spcAft>
              <a:defRPr/>
            </a:pPr>
            <a:r>
              <a:rPr lang="es-ES_tradnl" sz="2400" dirty="0">
                <a:latin typeface="Arial Rounded MT Bold" pitchFamily="34" charset="0"/>
                <a:cs typeface="+mn-cs"/>
              </a:rPr>
              <a:t>presentes a la vez el aceptor y el dador electrónico</a:t>
            </a:r>
            <a:endParaRPr lang="es-AR" sz="2400" dirty="0">
              <a:latin typeface="Arial Rounded MT Bold" pitchFamily="34" charset="0"/>
              <a:cs typeface="+mn-cs"/>
            </a:endParaRPr>
          </a:p>
        </p:txBody>
      </p:sp>
      <p:sp>
        <p:nvSpPr>
          <p:cNvPr id="15365" name="Línea 8"/>
          <p:cNvSpPr>
            <a:spLocks noChangeShapeType="1"/>
          </p:cNvSpPr>
          <p:nvPr/>
        </p:nvSpPr>
        <p:spPr bwMode="auto">
          <a:xfrm>
            <a:off x="3851275" y="2420938"/>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Tree>
    <p:extLst>
      <p:ext uri="{BB962C8B-B14F-4D97-AF65-F5344CB8AC3E}">
        <p14:creationId xmlns:p14="http://schemas.microsoft.com/office/powerpoint/2010/main" val="22946436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2924175"/>
            <a:ext cx="8932863"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7" name="2 Rectángulo"/>
          <p:cNvSpPr>
            <a:spLocks noChangeArrowheads="1"/>
          </p:cNvSpPr>
          <p:nvPr/>
        </p:nvSpPr>
        <p:spPr bwMode="auto">
          <a:xfrm>
            <a:off x="0" y="765175"/>
            <a:ext cx="9144000" cy="1568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400" b="1">
                <a:latin typeface="Arial Rounded MT Bold" pitchFamily="34" charset="0"/>
              </a:rPr>
              <a:t>Estas reacciones son fuertemente exergónicas, </a:t>
            </a:r>
          </a:p>
          <a:p>
            <a:pPr algn="ctr" eaLnBrk="1" hangingPunct="1"/>
            <a:r>
              <a:rPr lang="es-AR" altLang="es-AR" sz="2400" b="1">
                <a:latin typeface="Arial Rounded MT Bold" pitchFamily="34" charset="0"/>
              </a:rPr>
              <a:t>en las cuales para evitar una liberación brusca de energía, no aprovechable por la célula, </a:t>
            </a:r>
          </a:p>
          <a:p>
            <a:pPr algn="ctr" eaLnBrk="1" hangingPunct="1"/>
            <a:r>
              <a:rPr lang="es-AR" altLang="es-AR" sz="2400" b="1">
                <a:latin typeface="Arial Rounded MT Bold" pitchFamily="34" charset="0"/>
              </a:rPr>
              <a:t>se libera en forma fraccionada. </a:t>
            </a:r>
          </a:p>
        </p:txBody>
      </p:sp>
      <p:sp>
        <p:nvSpPr>
          <p:cNvPr id="2" name="1 CuadroTexto"/>
          <p:cNvSpPr txBox="1"/>
          <p:nvPr/>
        </p:nvSpPr>
        <p:spPr>
          <a:xfrm>
            <a:off x="2627784" y="4941168"/>
            <a:ext cx="4608512" cy="400110"/>
          </a:xfrm>
          <a:prstGeom prst="rect">
            <a:avLst/>
          </a:prstGeom>
          <a:solidFill>
            <a:schemeClr val="bg1"/>
          </a:solidFill>
        </p:spPr>
        <p:txBody>
          <a:bodyPr wrap="square" rtlCol="0">
            <a:spAutoFit/>
          </a:bodyPr>
          <a:lstStyle/>
          <a:p>
            <a:r>
              <a:rPr lang="es-AR" sz="2000" b="1" dirty="0" smtClean="0">
                <a:latin typeface="Swis721 BT" panose="020B0504020202020204" pitchFamily="34" charset="0"/>
              </a:rPr>
              <a:t>Potencial de reducción</a:t>
            </a:r>
            <a:endParaRPr lang="es-AR" sz="2000" b="1" dirty="0">
              <a:latin typeface="Swis721 BT" panose="020B0504020202020204" pitchFamily="34" charset="0"/>
            </a:endParaRPr>
          </a:p>
        </p:txBody>
      </p:sp>
    </p:spTree>
    <p:extLst>
      <p:ext uri="{BB962C8B-B14F-4D97-AF65-F5344CB8AC3E}">
        <p14:creationId xmlns:p14="http://schemas.microsoft.com/office/powerpoint/2010/main" val="2009173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CuadroTexto"/>
          <p:cNvSpPr txBox="1">
            <a:spLocks noChangeArrowheads="1"/>
          </p:cNvSpPr>
          <p:nvPr/>
        </p:nvSpPr>
        <p:spPr bwMode="auto">
          <a:xfrm>
            <a:off x="346075" y="419103"/>
            <a:ext cx="8569325"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sz="2000" b="1" dirty="0">
                <a:solidFill>
                  <a:srgbClr val="FF0000"/>
                </a:solidFill>
                <a:latin typeface="Arial Rounded MT Bold" pitchFamily="34" charset="0"/>
              </a:rPr>
              <a:t>DISTINTAS FORMAS EN QUE LA CELULA PUEDE TRANSFERIR ELECTRONES </a:t>
            </a:r>
            <a:endParaRPr lang="es-AR" altLang="es-AR" dirty="0">
              <a:solidFill>
                <a:srgbClr val="FF0000"/>
              </a:solidFill>
            </a:endParaRPr>
          </a:p>
        </p:txBody>
      </p:sp>
      <p:grpSp>
        <p:nvGrpSpPr>
          <p:cNvPr id="17411" name="Grupo 20"/>
          <p:cNvGrpSpPr>
            <a:grpSpLocks/>
          </p:cNvGrpSpPr>
          <p:nvPr/>
        </p:nvGrpSpPr>
        <p:grpSpPr bwMode="auto">
          <a:xfrm>
            <a:off x="346075" y="1468438"/>
            <a:ext cx="8569325" cy="519112"/>
            <a:chOff x="76" y="1507"/>
            <a:chExt cx="5398" cy="327"/>
          </a:xfrm>
        </p:grpSpPr>
        <p:grpSp>
          <p:nvGrpSpPr>
            <p:cNvPr id="17418" name="Grupo 18"/>
            <p:cNvGrpSpPr>
              <a:grpSpLocks/>
            </p:cNvGrpSpPr>
            <p:nvPr/>
          </p:nvGrpSpPr>
          <p:grpSpPr bwMode="auto">
            <a:xfrm>
              <a:off x="76" y="1507"/>
              <a:ext cx="5398" cy="327"/>
              <a:chOff x="181" y="1491"/>
              <a:chExt cx="4808" cy="295"/>
            </a:xfrm>
          </p:grpSpPr>
          <p:sp>
            <p:nvSpPr>
              <p:cNvPr id="10" name="Cuadro de texto 9"/>
              <p:cNvSpPr txBox="1">
                <a:spLocks noChangeArrowheads="1"/>
              </p:cNvSpPr>
              <p:nvPr/>
            </p:nvSpPr>
            <p:spPr bwMode="auto">
              <a:xfrm>
                <a:off x="181" y="1491"/>
                <a:ext cx="4808" cy="295"/>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 1.- Transferencia de 1 e</a:t>
                </a:r>
                <a:r>
                  <a:rPr lang="es-ES" sz="2800" b="1" kern="0" baseline="30000" dirty="0" smtClean="0">
                    <a:solidFill>
                      <a:srgbClr val="000000"/>
                    </a:solidFill>
                  </a:rPr>
                  <a:t>-</a:t>
                </a:r>
                <a:r>
                  <a:rPr lang="es-ES" sz="2800" b="1" kern="0" dirty="0" smtClean="0">
                    <a:solidFill>
                      <a:srgbClr val="000000"/>
                    </a:solidFill>
                  </a:rPr>
                  <a:t>:  Fe +++	           Fe++</a:t>
                </a:r>
              </a:p>
            </p:txBody>
          </p:sp>
          <p:sp>
            <p:nvSpPr>
              <p:cNvPr id="11" name="Línea 10"/>
              <p:cNvSpPr>
                <a:spLocks noChangeShapeType="1"/>
              </p:cNvSpPr>
              <p:nvPr/>
            </p:nvSpPr>
            <p:spPr bwMode="auto">
              <a:xfrm>
                <a:off x="3736" y="1712"/>
                <a:ext cx="363"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grpSp>
        <p:sp>
          <p:nvSpPr>
            <p:cNvPr id="9" name="Línea 19"/>
            <p:cNvSpPr>
              <a:spLocks noChangeShapeType="1"/>
            </p:cNvSpPr>
            <p:nvPr/>
          </p:nvSpPr>
          <p:spPr bwMode="auto">
            <a:xfrm flipH="1">
              <a:off x="4014" y="1670"/>
              <a:ext cx="363"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grpSp>
      <p:sp>
        <p:nvSpPr>
          <p:cNvPr id="12" name="Cuadro de texto 6"/>
          <p:cNvSpPr txBox="1">
            <a:spLocks noChangeArrowheads="1"/>
          </p:cNvSpPr>
          <p:nvPr/>
        </p:nvSpPr>
        <p:spPr bwMode="auto">
          <a:xfrm>
            <a:off x="346075" y="2133600"/>
            <a:ext cx="8569325" cy="1160463"/>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 2.- Transferencia de un átomo de hidrógeno: </a:t>
            </a:r>
          </a:p>
          <a:p>
            <a:pPr eaLnBrk="1" fontAlgn="auto" hangingPunct="1">
              <a:spcBef>
                <a:spcPct val="50000"/>
              </a:spcBef>
              <a:spcAft>
                <a:spcPts val="0"/>
              </a:spcAft>
              <a:defRPr/>
            </a:pPr>
            <a:r>
              <a:rPr lang="es-ES" sz="2800" b="1" kern="0" dirty="0" smtClean="0">
                <a:solidFill>
                  <a:srgbClr val="000000"/>
                </a:solidFill>
              </a:rPr>
              <a:t>(H</a:t>
            </a:r>
            <a:r>
              <a:rPr lang="es-ES" sz="2800" b="1" kern="0" baseline="30000" dirty="0" smtClean="0">
                <a:solidFill>
                  <a:srgbClr val="000000"/>
                </a:solidFill>
              </a:rPr>
              <a:t>+</a:t>
            </a:r>
            <a:r>
              <a:rPr lang="es-ES" sz="2800" b="1" kern="0" dirty="0" smtClean="0">
                <a:solidFill>
                  <a:srgbClr val="000000"/>
                </a:solidFill>
              </a:rPr>
              <a:t>  + e</a:t>
            </a:r>
            <a:r>
              <a:rPr lang="es-ES" sz="2800" b="1" kern="0" baseline="30000" dirty="0" smtClean="0">
                <a:solidFill>
                  <a:srgbClr val="000000"/>
                </a:solidFill>
              </a:rPr>
              <a:t>-</a:t>
            </a:r>
            <a:r>
              <a:rPr lang="es-ES" sz="2800" b="1" kern="0" dirty="0" smtClean="0">
                <a:solidFill>
                  <a:srgbClr val="000000"/>
                </a:solidFill>
              </a:rPr>
              <a:t>): AH</a:t>
            </a:r>
            <a:r>
              <a:rPr lang="es-ES" sz="2800" b="1" kern="0" baseline="-25000" dirty="0" smtClean="0">
                <a:solidFill>
                  <a:srgbClr val="000000"/>
                </a:solidFill>
              </a:rPr>
              <a:t>2</a:t>
            </a:r>
            <a:r>
              <a:rPr lang="es-ES" sz="2800" b="1" kern="0" dirty="0" smtClean="0">
                <a:solidFill>
                  <a:srgbClr val="000000"/>
                </a:solidFill>
              </a:rPr>
              <a:t>  + B                A  +  BH</a:t>
            </a:r>
            <a:r>
              <a:rPr lang="es-ES" sz="2800" b="1" kern="0" baseline="-25000" dirty="0" smtClean="0">
                <a:solidFill>
                  <a:srgbClr val="000000"/>
                </a:solidFill>
              </a:rPr>
              <a:t>2</a:t>
            </a:r>
            <a:endParaRPr lang="es-ES" sz="2800" b="1" kern="0" baseline="30000" dirty="0" smtClean="0">
              <a:solidFill>
                <a:srgbClr val="000000"/>
              </a:solidFill>
            </a:endParaRPr>
          </a:p>
        </p:txBody>
      </p:sp>
      <p:sp>
        <p:nvSpPr>
          <p:cNvPr id="13" name="Línea 11"/>
          <p:cNvSpPr>
            <a:spLocks noChangeShapeType="1"/>
          </p:cNvSpPr>
          <p:nvPr/>
        </p:nvSpPr>
        <p:spPr bwMode="auto">
          <a:xfrm>
            <a:off x="3670300" y="2924175"/>
            <a:ext cx="1081088"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
        <p:nvSpPr>
          <p:cNvPr id="14" name="Línea 12"/>
          <p:cNvSpPr>
            <a:spLocks noChangeShapeType="1"/>
          </p:cNvSpPr>
          <p:nvPr/>
        </p:nvSpPr>
        <p:spPr bwMode="auto">
          <a:xfrm flipH="1">
            <a:off x="3765550" y="3068638"/>
            <a:ext cx="865188"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
        <p:nvSpPr>
          <p:cNvPr id="15" name="Cuadro de texto 13"/>
          <p:cNvSpPr txBox="1">
            <a:spLocks noChangeArrowheads="1"/>
          </p:cNvSpPr>
          <p:nvPr/>
        </p:nvSpPr>
        <p:spPr bwMode="auto">
          <a:xfrm>
            <a:off x="346075" y="3584575"/>
            <a:ext cx="8569325" cy="1160463"/>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3.- Transferencia de un ion Hidruro (:H</a:t>
            </a:r>
            <a:r>
              <a:rPr lang="es-ES" sz="2800" b="1" kern="0" baseline="30000" dirty="0" smtClean="0">
                <a:solidFill>
                  <a:srgbClr val="000000"/>
                </a:solidFill>
              </a:rPr>
              <a:t>-</a:t>
            </a:r>
            <a:r>
              <a:rPr lang="es-ES" sz="2800" b="1" kern="0" dirty="0" smtClean="0">
                <a:solidFill>
                  <a:srgbClr val="000000"/>
                </a:solidFill>
              </a:rPr>
              <a:t>)</a:t>
            </a:r>
          </a:p>
          <a:p>
            <a:pPr eaLnBrk="1" fontAlgn="auto" hangingPunct="1">
              <a:spcBef>
                <a:spcPct val="50000"/>
              </a:spcBef>
              <a:spcAft>
                <a:spcPts val="0"/>
              </a:spcAft>
              <a:defRPr/>
            </a:pPr>
            <a:r>
              <a:rPr lang="es-ES" sz="2800" b="1" kern="0" dirty="0" smtClean="0">
                <a:solidFill>
                  <a:srgbClr val="000000"/>
                </a:solidFill>
              </a:rPr>
              <a:t>         AH</a:t>
            </a:r>
            <a:r>
              <a:rPr lang="es-ES" sz="2800" b="1" kern="0" baseline="-25000" dirty="0" smtClean="0">
                <a:solidFill>
                  <a:srgbClr val="000000"/>
                </a:solidFill>
              </a:rPr>
              <a:t>2 </a:t>
            </a:r>
            <a:r>
              <a:rPr lang="es-ES" sz="2800" b="1" kern="0" dirty="0" smtClean="0">
                <a:solidFill>
                  <a:srgbClr val="000000"/>
                </a:solidFill>
              </a:rPr>
              <a:t>+ NAD</a:t>
            </a:r>
            <a:r>
              <a:rPr lang="es-ES" sz="2800" b="1" kern="0" baseline="30000" dirty="0" smtClean="0">
                <a:solidFill>
                  <a:srgbClr val="000000"/>
                </a:solidFill>
              </a:rPr>
              <a:t>+</a:t>
            </a:r>
            <a:r>
              <a:rPr lang="es-ES" sz="2800" b="1" kern="0" dirty="0" smtClean="0">
                <a:solidFill>
                  <a:srgbClr val="000000"/>
                </a:solidFill>
              </a:rPr>
              <a:t> → A  + NADH + H</a:t>
            </a:r>
            <a:r>
              <a:rPr lang="es-ES" sz="2800" b="1" kern="0" baseline="30000" dirty="0" smtClean="0">
                <a:solidFill>
                  <a:srgbClr val="000000"/>
                </a:solidFill>
              </a:rPr>
              <a:t>+</a:t>
            </a:r>
            <a:r>
              <a:rPr lang="es-ES" sz="2800" b="1" kern="0" dirty="0" smtClean="0">
                <a:solidFill>
                  <a:srgbClr val="000000"/>
                </a:solidFill>
              </a:rPr>
              <a:t> </a:t>
            </a:r>
          </a:p>
        </p:txBody>
      </p:sp>
      <p:sp>
        <p:nvSpPr>
          <p:cNvPr id="16" name="Cuadro de texto 14"/>
          <p:cNvSpPr txBox="1">
            <a:spLocks noChangeArrowheads="1"/>
          </p:cNvSpPr>
          <p:nvPr/>
        </p:nvSpPr>
        <p:spPr bwMode="auto">
          <a:xfrm>
            <a:off x="346075" y="4941888"/>
            <a:ext cx="8569325" cy="1600200"/>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4.- Transferencia de e</a:t>
            </a:r>
            <a:r>
              <a:rPr lang="es-ES" sz="2800" b="1" kern="0" baseline="30000" dirty="0" smtClean="0">
                <a:solidFill>
                  <a:srgbClr val="000000"/>
                </a:solidFill>
              </a:rPr>
              <a:t>-</a:t>
            </a:r>
            <a:r>
              <a:rPr lang="es-ES" sz="2800" b="1" kern="0" dirty="0" smtClean="0">
                <a:solidFill>
                  <a:srgbClr val="000000"/>
                </a:solidFill>
              </a:rPr>
              <a:t> desde un reductor orgánico al oxígeno:  </a:t>
            </a:r>
          </a:p>
          <a:p>
            <a:pPr eaLnBrk="1" fontAlgn="auto" hangingPunct="1">
              <a:spcBef>
                <a:spcPct val="50000"/>
              </a:spcBef>
              <a:spcAft>
                <a:spcPts val="0"/>
              </a:spcAft>
              <a:defRPr/>
            </a:pPr>
            <a:r>
              <a:rPr lang="es-ES" sz="2800" b="1" kern="0" dirty="0" smtClean="0">
                <a:solidFill>
                  <a:srgbClr val="000000"/>
                </a:solidFill>
              </a:rPr>
              <a:t>    R-CH</a:t>
            </a:r>
            <a:r>
              <a:rPr lang="es-ES" sz="2800" b="1" kern="0" baseline="-25000" dirty="0" smtClean="0">
                <a:solidFill>
                  <a:srgbClr val="000000"/>
                </a:solidFill>
              </a:rPr>
              <a:t>3</a:t>
            </a:r>
            <a:r>
              <a:rPr lang="es-ES" sz="2800" b="1" kern="0" dirty="0" smtClean="0">
                <a:solidFill>
                  <a:srgbClr val="000000"/>
                </a:solidFill>
              </a:rPr>
              <a:t>  +  ½ O</a:t>
            </a:r>
            <a:r>
              <a:rPr lang="es-ES" sz="2800" b="1" kern="0" baseline="-25000" dirty="0" smtClean="0">
                <a:solidFill>
                  <a:srgbClr val="000000"/>
                </a:solidFill>
              </a:rPr>
              <a:t>2</a:t>
            </a:r>
            <a:r>
              <a:rPr lang="es-ES" sz="2800" b="1" kern="0" dirty="0" smtClean="0">
                <a:solidFill>
                  <a:srgbClr val="000000"/>
                </a:solidFill>
              </a:rPr>
              <a:t>        RCH</a:t>
            </a:r>
            <a:r>
              <a:rPr lang="es-ES" sz="2800" b="1" kern="0" baseline="-25000" dirty="0" smtClean="0">
                <a:solidFill>
                  <a:srgbClr val="000000"/>
                </a:solidFill>
              </a:rPr>
              <a:t>2</a:t>
            </a:r>
            <a:r>
              <a:rPr lang="es-ES" sz="2800" b="1" kern="0" dirty="0" smtClean="0">
                <a:solidFill>
                  <a:srgbClr val="000000"/>
                </a:solidFill>
              </a:rPr>
              <a:t>-OH</a:t>
            </a:r>
          </a:p>
        </p:txBody>
      </p:sp>
      <p:sp>
        <p:nvSpPr>
          <p:cNvPr id="17" name="Línea 15"/>
          <p:cNvSpPr>
            <a:spLocks noChangeShapeType="1"/>
          </p:cNvSpPr>
          <p:nvPr/>
        </p:nvSpPr>
        <p:spPr bwMode="auto">
          <a:xfrm>
            <a:off x="3417888" y="6308725"/>
            <a:ext cx="504825"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Tree>
    <p:extLst>
      <p:ext uri="{BB962C8B-B14F-4D97-AF65-F5344CB8AC3E}">
        <p14:creationId xmlns:p14="http://schemas.microsoft.com/office/powerpoint/2010/main" val="17404093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1475" y="836613"/>
            <a:ext cx="8280400" cy="4708525"/>
          </a:xfrm>
          <a:prstGeom prst="rect">
            <a:avLst/>
          </a:prstGeom>
          <a:solidFill>
            <a:schemeClr val="bg1">
              <a:lumMod val="85000"/>
            </a:schemeClr>
          </a:solidFill>
        </p:spPr>
        <p:txBody>
          <a:bodyPr>
            <a:spAutoFit/>
          </a:bodyPr>
          <a:lstStyle/>
          <a:p>
            <a:pPr algn="ctr">
              <a:defRPr/>
            </a:pPr>
            <a:r>
              <a:rPr lang="es-MX" sz="2800" b="1" dirty="0">
                <a:latin typeface="Comic Sans MS" pitchFamily="66" charset="0"/>
              </a:rPr>
              <a:t>TRANSPORTADORES DE ELECTRONES</a:t>
            </a:r>
          </a:p>
          <a:p>
            <a:pPr algn="ctr">
              <a:defRPr/>
            </a:pPr>
            <a:endParaRPr lang="es-MX" sz="2800" b="1" dirty="0">
              <a:solidFill>
                <a:srgbClr val="FFFF00"/>
              </a:solidFill>
              <a:latin typeface="Comic Sans MS" pitchFamily="66" charset="0"/>
            </a:endParaRPr>
          </a:p>
          <a:p>
            <a:pPr marL="342900" indent="-342900" algn="ctr">
              <a:buFont typeface="Arial" pitchFamily="34" charset="0"/>
              <a:buChar char="•"/>
              <a:defRPr/>
            </a:pPr>
            <a:r>
              <a:rPr lang="es-MX" sz="2800" b="1" dirty="0">
                <a:latin typeface="Comic Sans MS" pitchFamily="66" charset="0"/>
              </a:rPr>
              <a:t>En la mayoría de las reacciones de oxidación celular, los electrones son transportados por moléculas que se reducen en los procesos catabólicos </a:t>
            </a:r>
            <a:endParaRPr lang="es-MX" sz="2800" b="1" dirty="0">
              <a:latin typeface="Comic Sans MS" pitchFamily="66" charset="0"/>
              <a:sym typeface="Wingdings" pitchFamily="2" charset="2"/>
            </a:endParaRPr>
          </a:p>
          <a:p>
            <a:pPr algn="ctr">
              <a:defRPr/>
            </a:pPr>
            <a:endParaRPr lang="es-MX" sz="2800" b="1" dirty="0">
              <a:latin typeface="Comic Sans MS" pitchFamily="66" charset="0"/>
              <a:sym typeface="Wingdings" pitchFamily="2" charset="2"/>
            </a:endParaRPr>
          </a:p>
          <a:p>
            <a:pPr marL="342900" indent="-342900" algn="ctr">
              <a:buFont typeface="Arial" pitchFamily="34" charset="0"/>
              <a:buChar char="•"/>
              <a:defRPr/>
            </a:pPr>
            <a:r>
              <a:rPr lang="es-MX" sz="2800" b="1" dirty="0">
                <a:latin typeface="Comic Sans MS" pitchFamily="66" charset="0"/>
                <a:sym typeface="Wingdings" pitchFamily="2" charset="2"/>
              </a:rPr>
              <a:t>Permitiendo así la conservación de la energía liberada por la oxidación de los sustratos.</a:t>
            </a:r>
          </a:p>
          <a:p>
            <a:pPr>
              <a:defRPr/>
            </a:pPr>
            <a:endParaRPr lang="es-MX" sz="2400" b="1" dirty="0">
              <a:latin typeface="Comic Sans MS" pitchFamily="66" charset="0"/>
              <a:sym typeface="Wingdings" pitchFamily="2" charset="2"/>
            </a:endParaRPr>
          </a:p>
          <a:p>
            <a:pPr>
              <a:defRPr/>
            </a:pPr>
            <a:endParaRPr lang="es-AR" sz="2400" b="1" dirty="0">
              <a:latin typeface="Comic Sans MS" pitchFamily="66" charset="0"/>
            </a:endParaRPr>
          </a:p>
        </p:txBody>
      </p:sp>
    </p:spTree>
    <p:extLst>
      <p:ext uri="{BB962C8B-B14F-4D97-AF65-F5344CB8AC3E}">
        <p14:creationId xmlns:p14="http://schemas.microsoft.com/office/powerpoint/2010/main" val="33158167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2163" y="404813"/>
            <a:ext cx="7559675" cy="6002337"/>
          </a:xfrm>
          <a:prstGeom prst="rect">
            <a:avLst/>
          </a:prstGeom>
          <a:solidFill>
            <a:schemeClr val="accent1">
              <a:lumMod val="20000"/>
              <a:lumOff val="80000"/>
            </a:schemeClr>
          </a:solidFill>
        </p:spPr>
        <p:txBody>
          <a:bodyPr>
            <a:spAutoFit/>
          </a:bodyPr>
          <a:lstStyle/>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Gran parte de los sustratos oxidados en el organismo sufren deshidrogenación.</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reacciones de deshidrogenación son catalizadas por las </a:t>
            </a:r>
          </a:p>
          <a:p>
            <a:pPr fontAlgn="auto">
              <a:spcBef>
                <a:spcPts val="0"/>
              </a:spcBef>
              <a:spcAft>
                <a:spcPts val="0"/>
              </a:spcAft>
              <a:defRPr/>
            </a:pPr>
            <a:endParaRPr lang="es-MX" sz="2400" b="1" dirty="0">
              <a:latin typeface="Comic Sans MS" pitchFamily="66" charset="0"/>
              <a:cs typeface="+mn-cs"/>
            </a:endParaRPr>
          </a:p>
          <a:p>
            <a:pPr algn="ctr" fontAlgn="auto">
              <a:spcBef>
                <a:spcPts val="0"/>
              </a:spcBef>
              <a:spcAft>
                <a:spcPts val="0"/>
              </a:spcAft>
              <a:defRPr/>
            </a:pPr>
            <a:r>
              <a:rPr lang="es-MX" sz="2400" b="1" dirty="0">
                <a:latin typeface="Comic Sans MS" pitchFamily="66" charset="0"/>
                <a:cs typeface="+mn-cs"/>
              </a:rPr>
              <a:t>ENZIMAS DESHIDROGENASAS</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En estas reacciones el hidrógeno es captado por una coenzima.</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coenzimas pueden ser: </a:t>
            </a:r>
          </a:p>
          <a:p>
            <a:pPr fontAlgn="auto">
              <a:spcBef>
                <a:spcPts val="0"/>
              </a:spcBef>
              <a:spcAft>
                <a:spcPts val="0"/>
              </a:spcAft>
              <a:defRPr/>
            </a:pPr>
            <a:endParaRPr lang="es-MX" sz="2400" b="1" dirty="0">
              <a:latin typeface="Comic Sans MS" pitchFamily="66" charset="0"/>
              <a:cs typeface="+mn-cs"/>
            </a:endParaRPr>
          </a:p>
          <a:p>
            <a:pPr fontAlgn="auto">
              <a:spcBef>
                <a:spcPts val="0"/>
              </a:spcBef>
              <a:spcAft>
                <a:spcPts val="0"/>
              </a:spcAft>
              <a:defRPr/>
            </a:pPr>
            <a:r>
              <a:rPr lang="es-MX" sz="2400" b="1" dirty="0">
                <a:latin typeface="Comic Sans MS" pitchFamily="66" charset="0"/>
                <a:cs typeface="+mn-cs"/>
              </a:rPr>
              <a:t>	- Nicotinamida (NAD o NADP) </a:t>
            </a:r>
          </a:p>
          <a:p>
            <a:pPr fontAlgn="auto">
              <a:spcBef>
                <a:spcPts val="0"/>
              </a:spcBef>
              <a:spcAft>
                <a:spcPts val="0"/>
              </a:spcAft>
              <a:defRPr/>
            </a:pPr>
            <a:r>
              <a:rPr lang="es-MX" sz="2400" b="1" dirty="0">
                <a:latin typeface="Comic Sans MS" pitchFamily="66" charset="0"/>
                <a:cs typeface="+mn-cs"/>
              </a:rPr>
              <a:t>	- Flavina (FAD o FMN).</a:t>
            </a:r>
            <a:endParaRPr lang="es-MX" sz="2400" dirty="0">
              <a:cs typeface="+mn-cs"/>
            </a:endParaRPr>
          </a:p>
          <a:p>
            <a:pPr fontAlgn="auto">
              <a:spcBef>
                <a:spcPts val="0"/>
              </a:spcBef>
              <a:spcAft>
                <a:spcPts val="0"/>
              </a:spcAft>
              <a:defRPr/>
            </a:pPr>
            <a:endParaRPr lang="es-AR" sz="2400" dirty="0">
              <a:latin typeface="+mn-lt"/>
              <a:cs typeface="+mn-cs"/>
            </a:endParaRPr>
          </a:p>
        </p:txBody>
      </p:sp>
      <p:sp>
        <p:nvSpPr>
          <p:cNvPr id="19459" name="Rectángulo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p14="http://schemas.microsoft.com/office/powerpoint/2010/main" val="20062419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340768"/>
            <a:ext cx="7416824" cy="4832092"/>
          </a:xfrm>
          <a:prstGeom prst="rect">
            <a:avLst/>
          </a:prstGeom>
          <a:solidFill>
            <a:schemeClr val="accent1">
              <a:lumMod val="20000"/>
              <a:lumOff val="80000"/>
            </a:schemeClr>
          </a:solidFill>
        </p:spPr>
        <p:txBody>
          <a:bodyPr wrap="square" rtlCol="0">
            <a:spAutoFit/>
          </a:bodyPr>
          <a:lstStyle/>
          <a:p>
            <a:pPr>
              <a:tabLst>
                <a:tab pos="3676650" algn="l"/>
              </a:tabLst>
            </a:pPr>
            <a:r>
              <a:rPr lang="es-AR" sz="2800" b="1" i="1" dirty="0" smtClean="0"/>
              <a:t>NAD: </a:t>
            </a:r>
            <a:r>
              <a:rPr lang="es-AR" sz="2800" dirty="0" err="1" smtClean="0"/>
              <a:t>Nicotinamida</a:t>
            </a:r>
            <a:r>
              <a:rPr lang="es-AR" sz="2800" dirty="0" smtClean="0"/>
              <a:t> Adenina </a:t>
            </a:r>
            <a:r>
              <a:rPr lang="es-AR" sz="2800" dirty="0" err="1" smtClean="0"/>
              <a:t>Dinucleótido</a:t>
            </a:r>
            <a:endParaRPr lang="es-AR" sz="2800" dirty="0" smtClean="0"/>
          </a:p>
          <a:p>
            <a:r>
              <a:rPr lang="es-AR" sz="2800" dirty="0" smtClean="0"/>
              <a:t>Derivado del ácido nicotínico o </a:t>
            </a:r>
            <a:r>
              <a:rPr lang="es-AR" sz="2800" dirty="0" err="1" smtClean="0"/>
              <a:t>vit</a:t>
            </a:r>
            <a:r>
              <a:rPr lang="es-AR" sz="2800" dirty="0" smtClean="0"/>
              <a:t> B3. </a:t>
            </a:r>
          </a:p>
          <a:p>
            <a:r>
              <a:rPr lang="es-AR" sz="2800" dirty="0" smtClean="0"/>
              <a:t>Otra forma es el NADP.</a:t>
            </a:r>
          </a:p>
          <a:p>
            <a:r>
              <a:rPr lang="es-AR" sz="2800" dirty="0" smtClean="0"/>
              <a:t>Ambos (NAD y NADP) son sintetizados por la mayoría de los tejidos a partir del ácido nicotínico. </a:t>
            </a:r>
          </a:p>
          <a:p>
            <a:r>
              <a:rPr lang="es-AR" sz="2800" b="1" i="1" dirty="0" smtClean="0"/>
              <a:t>FAD Y FMN</a:t>
            </a:r>
            <a:r>
              <a:rPr lang="es-AR" sz="2800" dirty="0" smtClean="0"/>
              <a:t>: </a:t>
            </a:r>
            <a:r>
              <a:rPr lang="es-AR" sz="2800" dirty="0" err="1" smtClean="0"/>
              <a:t>Flavin</a:t>
            </a:r>
            <a:r>
              <a:rPr lang="es-AR" sz="2800" dirty="0" smtClean="0"/>
              <a:t> Adenina </a:t>
            </a:r>
            <a:r>
              <a:rPr lang="es-AR" sz="2800" dirty="0" err="1" smtClean="0"/>
              <a:t>Dinucleótido</a:t>
            </a:r>
            <a:r>
              <a:rPr lang="es-AR" sz="2800" dirty="0" smtClean="0"/>
              <a:t> y </a:t>
            </a:r>
            <a:r>
              <a:rPr lang="es-AR" sz="2800" dirty="0" err="1" smtClean="0"/>
              <a:t>Flavin</a:t>
            </a:r>
            <a:r>
              <a:rPr lang="es-AR" sz="2800" dirty="0" smtClean="0"/>
              <a:t> </a:t>
            </a:r>
            <a:r>
              <a:rPr lang="es-AR" sz="2800" dirty="0" err="1" smtClean="0"/>
              <a:t>Mononucleótido</a:t>
            </a:r>
            <a:r>
              <a:rPr lang="es-AR" sz="2800" dirty="0" smtClean="0"/>
              <a:t>.</a:t>
            </a:r>
          </a:p>
          <a:p>
            <a:r>
              <a:rPr lang="es-AR" sz="2800" dirty="0" smtClean="0"/>
              <a:t>Derivados de la </a:t>
            </a:r>
            <a:r>
              <a:rPr lang="es-AR" sz="2800" dirty="0" err="1" smtClean="0"/>
              <a:t>riboflavina</a:t>
            </a:r>
            <a:r>
              <a:rPr lang="es-AR" sz="2800" dirty="0" smtClean="0"/>
              <a:t> o </a:t>
            </a:r>
            <a:r>
              <a:rPr lang="es-AR" sz="2800" dirty="0" err="1" smtClean="0"/>
              <a:t>vit</a:t>
            </a:r>
            <a:r>
              <a:rPr lang="es-AR" sz="2800" dirty="0" smtClean="0"/>
              <a:t> B2.</a:t>
            </a:r>
          </a:p>
          <a:p>
            <a:r>
              <a:rPr lang="es-AR" sz="2800" dirty="0" smtClean="0"/>
              <a:t>Se sintetizan a partir de </a:t>
            </a:r>
            <a:r>
              <a:rPr lang="es-AR" sz="2800" dirty="0" err="1" smtClean="0"/>
              <a:t>riboflavina</a:t>
            </a:r>
            <a:r>
              <a:rPr lang="es-AR" sz="2800" dirty="0" smtClean="0"/>
              <a:t> en el </a:t>
            </a:r>
            <a:r>
              <a:rPr lang="es-AR" sz="2800" dirty="0" err="1" smtClean="0"/>
              <a:t>enterocito</a:t>
            </a:r>
            <a:r>
              <a:rPr lang="es-AR" sz="2800" dirty="0" smtClean="0"/>
              <a:t>.</a:t>
            </a:r>
            <a:endParaRPr lang="es-AR" sz="2800" dirty="0"/>
          </a:p>
        </p:txBody>
      </p:sp>
      <p:sp>
        <p:nvSpPr>
          <p:cNvPr id="3" name="2 CuadroTexto"/>
          <p:cNvSpPr txBox="1"/>
          <p:nvPr/>
        </p:nvSpPr>
        <p:spPr>
          <a:xfrm rot="20859134">
            <a:off x="5992471" y="5410069"/>
            <a:ext cx="3168352" cy="1200329"/>
          </a:xfrm>
          <a:prstGeom prst="rect">
            <a:avLst/>
          </a:prstGeom>
          <a:noFill/>
        </p:spPr>
        <p:txBody>
          <a:bodyPr wrap="square" rtlCol="0">
            <a:spAutoFit/>
          </a:bodyPr>
          <a:lstStyle/>
          <a:p>
            <a:r>
              <a:rPr lang="es-AR" dirty="0" smtClean="0">
                <a:solidFill>
                  <a:srgbClr val="FF0000"/>
                </a:solidFill>
                <a:latin typeface="Berlin Sans FB" panose="020E0602020502020306" pitchFamily="34" charset="0"/>
              </a:rPr>
              <a:t>Buscar: fuentes de estas vitaminas, requerimientos, absorción y metabolización, avitaminosis</a:t>
            </a:r>
            <a:endParaRPr lang="es-AR" dirty="0">
              <a:solidFill>
                <a:srgbClr val="FF0000"/>
              </a:solidFill>
              <a:latin typeface="Berlin Sans FB" panose="020E0602020502020306" pitchFamily="34" charset="0"/>
            </a:endParaRPr>
          </a:p>
        </p:txBody>
      </p:sp>
    </p:spTree>
    <p:extLst>
      <p:ext uri="{BB962C8B-B14F-4D97-AF65-F5344CB8AC3E}">
        <p14:creationId xmlns:p14="http://schemas.microsoft.com/office/powerpoint/2010/main" val="309647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i="1" smtClean="0"/>
              <a:t>OXIDORREDUCTASAS (DESHIDROGENASAS)</a:t>
            </a:r>
          </a:p>
        </p:txBody>
      </p:sp>
      <p:sp>
        <p:nvSpPr>
          <p:cNvPr id="10243" name="Rectangle 3"/>
          <p:cNvSpPr>
            <a:spLocks noGrp="1" noChangeArrowheads="1"/>
          </p:cNvSpPr>
          <p:nvPr>
            <p:ph type="body" sz="half" idx="1"/>
          </p:nvPr>
        </p:nvSpPr>
        <p:spPr>
          <a:xfrm>
            <a:off x="457200" y="1600200"/>
            <a:ext cx="8291513" cy="4997450"/>
          </a:xfrm>
          <a:solidFill>
            <a:srgbClr val="FDFEE2"/>
          </a:solidFill>
          <a:ln>
            <a:solidFill>
              <a:schemeClr val="tx1"/>
            </a:solidFill>
            <a:miter lim="800000"/>
            <a:headEnd/>
            <a:tailEnd/>
          </a:ln>
        </p:spPr>
        <p:txBody>
          <a:bodyPr/>
          <a:lstStyle/>
          <a:p>
            <a:pPr eaLnBrk="1" hangingPunct="1">
              <a:buFontTx/>
              <a:buNone/>
            </a:pPr>
            <a:endParaRPr lang="es-ES" altLang="es-AR" sz="2800" b="1" smtClean="0"/>
          </a:p>
          <a:p>
            <a:pPr eaLnBrk="1" hangingPunct="1"/>
            <a:r>
              <a:rPr lang="es-ES" altLang="es-AR" sz="2800" b="1" smtClean="0"/>
              <a:t>D</a:t>
            </a:r>
            <a:r>
              <a:rPr lang="es-ES" altLang="es-AR" sz="2800" b="1" i="1" smtClean="0"/>
              <a:t>eshidrogenasas ligadas a NAD ó nicotinamídicas</a:t>
            </a:r>
          </a:p>
        </p:txBody>
      </p:sp>
      <p:sp>
        <p:nvSpPr>
          <p:cNvPr id="10244" name="Text Box 4"/>
          <p:cNvSpPr txBox="1">
            <a:spLocks noChangeArrowheads="1"/>
          </p:cNvSpPr>
          <p:nvPr/>
        </p:nvSpPr>
        <p:spPr bwMode="auto">
          <a:xfrm>
            <a:off x="1042988" y="3141663"/>
            <a:ext cx="64087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a:t>AH</a:t>
            </a:r>
            <a:r>
              <a:rPr lang="es-ES" altLang="es-AR" sz="2800" b="1"/>
              <a:t>2</a:t>
            </a:r>
            <a:r>
              <a:rPr lang="es-ES" altLang="es-AR" sz="2800" b="1" baseline="0"/>
              <a:t>  +  NAD</a:t>
            </a:r>
            <a:r>
              <a:rPr lang="es-ES" altLang="es-AR" sz="2800" b="1" baseline="30000"/>
              <a:t>+</a:t>
            </a:r>
            <a:r>
              <a:rPr lang="es-ES" altLang="es-AR" sz="2800" b="1" baseline="0"/>
              <a:t>            A  +  NADH  + H</a:t>
            </a:r>
            <a:r>
              <a:rPr lang="es-ES" altLang="es-AR" sz="2800" b="1" baseline="30000"/>
              <a:t>+</a:t>
            </a:r>
          </a:p>
        </p:txBody>
      </p:sp>
      <p:sp>
        <p:nvSpPr>
          <p:cNvPr id="10245" name="Line 5"/>
          <p:cNvSpPr>
            <a:spLocks noChangeShapeType="1"/>
          </p:cNvSpPr>
          <p:nvPr/>
        </p:nvSpPr>
        <p:spPr bwMode="auto">
          <a:xfrm>
            <a:off x="3563938" y="3500438"/>
            <a:ext cx="647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pic>
        <p:nvPicPr>
          <p:cNvPr id="10246" name="Picture 6" descr="NAD"/>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116013" y="3860800"/>
            <a:ext cx="5832475" cy="2573338"/>
          </a:xfrm>
          <a:noFill/>
        </p:spPr>
      </p:pic>
      <p:sp>
        <p:nvSpPr>
          <p:cNvPr id="10247" name="Rectangle 7"/>
          <p:cNvSpPr>
            <a:spLocks noChangeArrowheads="1"/>
          </p:cNvSpPr>
          <p:nvPr/>
        </p:nvSpPr>
        <p:spPr bwMode="auto">
          <a:xfrm>
            <a:off x="900113" y="5013325"/>
            <a:ext cx="2016125" cy="1511300"/>
          </a:xfrm>
          <a:prstGeom prst="rect">
            <a:avLst/>
          </a:prstGeom>
          <a:solidFill>
            <a:schemeClr val="accent1">
              <a:alpha val="12157"/>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4324940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340768"/>
            <a:ext cx="3175804" cy="4769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5053835" y="2564904"/>
            <a:ext cx="3888432" cy="2585323"/>
          </a:xfrm>
          <a:prstGeom prst="rect">
            <a:avLst/>
          </a:prstGeom>
          <a:noFill/>
        </p:spPr>
        <p:txBody>
          <a:bodyPr wrap="square" rtlCol="0">
            <a:spAutoFit/>
          </a:bodyPr>
          <a:lstStyle/>
          <a:p>
            <a:r>
              <a:rPr lang="es-AR" b="1" dirty="0" smtClean="0"/>
              <a:t>Principales reacciones que ocurren en el metabolismo:</a:t>
            </a:r>
          </a:p>
          <a:p>
            <a:r>
              <a:rPr lang="es-AR" dirty="0" smtClean="0"/>
              <a:t>1- reacciones de óxido-reducción.</a:t>
            </a:r>
          </a:p>
          <a:p>
            <a:r>
              <a:rPr lang="es-AR" dirty="0" smtClean="0"/>
              <a:t>2- formación o ruptura de enlaces  C-C</a:t>
            </a:r>
          </a:p>
          <a:p>
            <a:r>
              <a:rPr lang="es-AR" dirty="0" smtClean="0"/>
              <a:t>3- reordenamientos internos, isomerizaciones, eliminaciones.</a:t>
            </a:r>
          </a:p>
          <a:p>
            <a:r>
              <a:rPr lang="es-AR" dirty="0" smtClean="0"/>
              <a:t>4-reacciones de transferencias de grupo.</a:t>
            </a:r>
          </a:p>
          <a:p>
            <a:r>
              <a:rPr lang="es-AR" dirty="0" smtClean="0"/>
              <a:t>5- reacciones de radicales libres.</a:t>
            </a:r>
            <a:endParaRPr lang="es-AR" dirty="0"/>
          </a:p>
        </p:txBody>
      </p:sp>
    </p:spTree>
    <p:extLst>
      <p:ext uri="{BB962C8B-B14F-4D97-AF65-F5344CB8AC3E}">
        <p14:creationId xmlns:p14="http://schemas.microsoft.com/office/powerpoint/2010/main" val="409815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REACCION DE REDUCCION DE NAD</a:t>
            </a:r>
            <a:r>
              <a:rPr lang="es-ES" altLang="es-AR" sz="3200" b="1" baseline="30000" smtClean="0"/>
              <a:t>+</a:t>
            </a:r>
            <a:endParaRPr lang="es-ES" altLang="es-AR" sz="3200" b="1" smtClean="0"/>
          </a:p>
        </p:txBody>
      </p:sp>
      <p:grpSp>
        <p:nvGrpSpPr>
          <p:cNvPr id="11267" name="Group 3"/>
          <p:cNvGrpSpPr>
            <a:grpSpLocks/>
          </p:cNvGrpSpPr>
          <p:nvPr/>
        </p:nvGrpSpPr>
        <p:grpSpPr bwMode="auto">
          <a:xfrm>
            <a:off x="900113" y="1928813"/>
            <a:ext cx="3024187" cy="2546350"/>
            <a:chOff x="567" y="1215"/>
            <a:chExt cx="1905" cy="1604"/>
          </a:xfrm>
        </p:grpSpPr>
        <p:sp>
          <p:nvSpPr>
            <p:cNvPr id="11292" name="Text Box 4"/>
            <p:cNvSpPr txBox="1">
              <a:spLocks noChangeArrowheads="1"/>
            </p:cNvSpPr>
            <p:nvPr/>
          </p:nvSpPr>
          <p:spPr bwMode="auto">
            <a:xfrm>
              <a:off x="930" y="1215"/>
              <a:ext cx="363"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nvGrpSpPr>
            <p:cNvPr id="11293" name="Group 5"/>
            <p:cNvGrpSpPr>
              <a:grpSpLocks/>
            </p:cNvGrpSpPr>
            <p:nvPr/>
          </p:nvGrpSpPr>
          <p:grpSpPr bwMode="auto">
            <a:xfrm>
              <a:off x="567" y="1580"/>
              <a:ext cx="1905" cy="1239"/>
              <a:chOff x="612" y="1117"/>
              <a:chExt cx="1905" cy="1239"/>
            </a:xfrm>
          </p:grpSpPr>
          <p:pic>
            <p:nvPicPr>
              <p:cNvPr id="11297" name="Picture 6" descr="NAD"/>
              <p:cNvPicPr>
                <a:picLocks noChangeAspect="1" noChangeArrowheads="1"/>
              </p:cNvPicPr>
              <p:nvPr/>
            </p:nvPicPr>
            <p:blipFill>
              <a:blip r:embed="rId2">
                <a:extLst>
                  <a:ext uri="{28A0092B-C50C-407E-A947-70E740481C1C}">
                    <a14:useLocalDpi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8" name="Rectangle 7"/>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94" name="Text Box 8"/>
            <p:cNvSpPr txBox="1">
              <a:spLocks noChangeArrowheads="1"/>
            </p:cNvSpPr>
            <p:nvPr/>
          </p:nvSpPr>
          <p:spPr bwMode="auto">
            <a:xfrm>
              <a:off x="839" y="1442"/>
              <a:ext cx="454"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95" name="Text Box 9"/>
            <p:cNvSpPr txBox="1">
              <a:spLocks noChangeArrowheads="1"/>
            </p:cNvSpPr>
            <p:nvPr/>
          </p:nvSpPr>
          <p:spPr bwMode="auto">
            <a:xfrm>
              <a:off x="930" y="2293"/>
              <a:ext cx="272"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a:t>
              </a:r>
            </a:p>
          </p:txBody>
        </p:sp>
        <p:sp>
          <p:nvSpPr>
            <p:cNvPr id="11296" name="Text Box 10"/>
            <p:cNvSpPr txBox="1">
              <a:spLocks noChangeArrowheads="1"/>
            </p:cNvSpPr>
            <p:nvPr/>
          </p:nvSpPr>
          <p:spPr bwMode="auto">
            <a:xfrm>
              <a:off x="930" y="1850"/>
              <a:ext cx="2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grpSp>
      <p:sp>
        <p:nvSpPr>
          <p:cNvPr id="11268" name="Line 11"/>
          <p:cNvSpPr>
            <a:spLocks noChangeShapeType="1"/>
          </p:cNvSpPr>
          <p:nvPr/>
        </p:nvSpPr>
        <p:spPr bwMode="auto">
          <a:xfrm>
            <a:off x="3995738" y="3500438"/>
            <a:ext cx="1512887"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1269" name="Text Box 12"/>
          <p:cNvSpPr txBox="1">
            <a:spLocks noChangeArrowheads="1"/>
          </p:cNvSpPr>
          <p:nvPr/>
        </p:nvSpPr>
        <p:spPr bwMode="auto">
          <a:xfrm>
            <a:off x="2771775" y="2276475"/>
            <a:ext cx="2447925"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:H</a:t>
            </a:r>
            <a:r>
              <a:rPr lang="es-ES" altLang="es-AR" sz="2400" b="1" baseline="30000">
                <a:solidFill>
                  <a:srgbClr val="0000FF"/>
                </a:solidFill>
              </a:rPr>
              <a:t>-</a:t>
            </a:r>
            <a:r>
              <a:rPr lang="es-ES" altLang="es-AR" sz="2400" b="1" baseline="0">
                <a:solidFill>
                  <a:srgbClr val="0000FF"/>
                </a:solidFill>
              </a:rPr>
              <a:t> </a:t>
            </a:r>
            <a:r>
              <a:rPr lang="es-ES" altLang="es-AR" sz="2400" baseline="0">
                <a:solidFill>
                  <a:srgbClr val="0000FF"/>
                </a:solidFill>
              </a:rPr>
              <a:t>(ion hidruro)</a:t>
            </a:r>
          </a:p>
        </p:txBody>
      </p:sp>
      <p:sp>
        <p:nvSpPr>
          <p:cNvPr id="11270" name="Line 13"/>
          <p:cNvSpPr>
            <a:spLocks noChangeShapeType="1"/>
          </p:cNvSpPr>
          <p:nvPr/>
        </p:nvSpPr>
        <p:spPr bwMode="auto">
          <a:xfrm>
            <a:off x="4211638" y="2924175"/>
            <a:ext cx="215900"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nvGrpSpPr>
          <p:cNvPr id="11271" name="Group 14"/>
          <p:cNvGrpSpPr>
            <a:grpSpLocks/>
          </p:cNvGrpSpPr>
          <p:nvPr/>
        </p:nvGrpSpPr>
        <p:grpSpPr bwMode="auto">
          <a:xfrm>
            <a:off x="5435600" y="1844675"/>
            <a:ext cx="3386138" cy="2686050"/>
            <a:chOff x="3424" y="1162"/>
            <a:chExt cx="2133" cy="1692"/>
          </a:xfrm>
        </p:grpSpPr>
        <p:grpSp>
          <p:nvGrpSpPr>
            <p:cNvPr id="11276" name="Group 15"/>
            <p:cNvGrpSpPr>
              <a:grpSpLocks/>
            </p:cNvGrpSpPr>
            <p:nvPr/>
          </p:nvGrpSpPr>
          <p:grpSpPr bwMode="auto">
            <a:xfrm>
              <a:off x="3424" y="1570"/>
              <a:ext cx="1905" cy="1239"/>
              <a:chOff x="3651" y="1572"/>
              <a:chExt cx="1905" cy="1239"/>
            </a:xfrm>
          </p:grpSpPr>
          <p:grpSp>
            <p:nvGrpSpPr>
              <p:cNvPr id="11283" name="Group 16"/>
              <p:cNvGrpSpPr>
                <a:grpSpLocks/>
              </p:cNvGrpSpPr>
              <p:nvPr/>
            </p:nvGrpSpPr>
            <p:grpSpPr bwMode="auto">
              <a:xfrm>
                <a:off x="3651" y="1572"/>
                <a:ext cx="1905" cy="1239"/>
                <a:chOff x="3651" y="1572"/>
                <a:chExt cx="1905" cy="1239"/>
              </a:xfrm>
            </p:grpSpPr>
            <p:grpSp>
              <p:nvGrpSpPr>
                <p:cNvPr id="11285" name="Group 17"/>
                <p:cNvGrpSpPr>
                  <a:grpSpLocks/>
                </p:cNvGrpSpPr>
                <p:nvPr/>
              </p:nvGrpSpPr>
              <p:grpSpPr bwMode="auto">
                <a:xfrm>
                  <a:off x="3651" y="1572"/>
                  <a:ext cx="1905" cy="1239"/>
                  <a:chOff x="3651" y="1572"/>
                  <a:chExt cx="1905" cy="1239"/>
                </a:xfrm>
              </p:grpSpPr>
              <p:grpSp>
                <p:nvGrpSpPr>
                  <p:cNvPr id="11288" name="Group 18"/>
                  <p:cNvGrpSpPr>
                    <a:grpSpLocks/>
                  </p:cNvGrpSpPr>
                  <p:nvPr/>
                </p:nvGrpSpPr>
                <p:grpSpPr bwMode="auto">
                  <a:xfrm>
                    <a:off x="3651" y="1572"/>
                    <a:ext cx="1905" cy="1239"/>
                    <a:chOff x="612" y="1117"/>
                    <a:chExt cx="1905" cy="1239"/>
                  </a:xfrm>
                </p:grpSpPr>
                <p:pic>
                  <p:nvPicPr>
                    <p:cNvPr id="11290" name="Picture 19" descr="NAD"/>
                    <p:cNvPicPr>
                      <a:picLocks noChangeAspect="1" noChangeArrowheads="1"/>
                    </p:cNvPicPr>
                    <p:nvPr/>
                  </p:nvPicPr>
                  <p:blipFill>
                    <a:blip r:embed="rId2">
                      <a:extLst>
                        <a:ext uri="{28A0092B-C50C-407E-A947-70E740481C1C}">
                          <a14:useLocalDpi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1" name="Rectangle 20"/>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89" name="Line 21"/>
                  <p:cNvSpPr>
                    <a:spLocks noChangeShapeType="1"/>
                  </p:cNvSpPr>
                  <p:nvPr/>
                </p:nvSpPr>
                <p:spPr bwMode="auto">
                  <a:xfrm rot="-291779">
                    <a:off x="4150" y="1842"/>
                    <a:ext cx="227" cy="137"/>
                  </a:xfrm>
                  <a:prstGeom prst="line">
                    <a:avLst/>
                  </a:prstGeom>
                  <a:noFill/>
                  <a:ln w="133350">
                    <a:solidFill>
                      <a:schemeClr val="bg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86" name="Text Box 22"/>
                <p:cNvSpPr txBox="1">
                  <a:spLocks noChangeArrowheads="1"/>
                </p:cNvSpPr>
                <p:nvPr/>
              </p:nvSpPr>
              <p:spPr bwMode="auto">
                <a:xfrm>
                  <a:off x="4014" y="1752"/>
                  <a:ext cx="2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sp>
              <p:nvSpPr>
                <p:cNvPr id="11287" name="Line 23"/>
                <p:cNvSpPr>
                  <a:spLocks noChangeShapeType="1"/>
                </p:cNvSpPr>
                <p:nvPr/>
              </p:nvSpPr>
              <p:spPr bwMode="auto">
                <a:xfrm flipH="1">
                  <a:off x="4105" y="2205"/>
                  <a:ext cx="227" cy="136"/>
                </a:xfrm>
                <a:prstGeom prst="line">
                  <a:avLst/>
                </a:prstGeom>
                <a:noFill/>
                <a:ln w="88900">
                  <a:solidFill>
                    <a:schemeClr val="bg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84" name="Line 24"/>
              <p:cNvSpPr>
                <a:spLocks noChangeShapeType="1"/>
              </p:cNvSpPr>
              <p:nvPr/>
            </p:nvSpPr>
            <p:spPr bwMode="auto">
              <a:xfrm>
                <a:off x="4354" y="1933"/>
                <a:ext cx="0" cy="27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77" name="Line 25"/>
            <p:cNvSpPr>
              <a:spLocks noChangeShapeType="1"/>
            </p:cNvSpPr>
            <p:nvPr/>
          </p:nvSpPr>
          <p:spPr bwMode="auto">
            <a:xfrm flipH="1">
              <a:off x="3696" y="2385"/>
              <a:ext cx="182" cy="27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AR"/>
            </a:p>
          </p:txBody>
        </p:sp>
        <p:sp>
          <p:nvSpPr>
            <p:cNvPr id="11278" name="Line 26"/>
            <p:cNvSpPr>
              <a:spLocks noChangeShapeType="1"/>
            </p:cNvSpPr>
            <p:nvPr/>
          </p:nvSpPr>
          <p:spPr bwMode="auto">
            <a:xfrm>
              <a:off x="3923" y="2385"/>
              <a:ext cx="182" cy="2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1279" name="Text Box 27"/>
            <p:cNvSpPr txBox="1">
              <a:spLocks noChangeArrowheads="1"/>
            </p:cNvSpPr>
            <p:nvPr/>
          </p:nvSpPr>
          <p:spPr bwMode="auto">
            <a:xfrm>
              <a:off x="3605" y="2566"/>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    H</a:t>
              </a:r>
            </a:p>
          </p:txBody>
        </p:sp>
        <p:sp>
          <p:nvSpPr>
            <p:cNvPr id="11280" name="Text Box 28"/>
            <p:cNvSpPr txBox="1">
              <a:spLocks noChangeArrowheads="1"/>
            </p:cNvSpPr>
            <p:nvPr/>
          </p:nvSpPr>
          <p:spPr bwMode="auto">
            <a:xfrm>
              <a:off x="4876" y="1842"/>
              <a:ext cx="68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H</a:t>
              </a:r>
              <a:r>
                <a:rPr lang="es-ES" altLang="es-AR" sz="2400" b="1" baseline="30000"/>
                <a:t>+</a:t>
              </a:r>
              <a:endParaRPr lang="es-ES" altLang="es-AR" sz="2400" b="1" baseline="0"/>
            </a:p>
          </p:txBody>
        </p:sp>
        <p:sp>
          <p:nvSpPr>
            <p:cNvPr id="11281" name="Text Box 29"/>
            <p:cNvSpPr txBox="1">
              <a:spLocks noChangeArrowheads="1"/>
            </p:cNvSpPr>
            <p:nvPr/>
          </p:nvSpPr>
          <p:spPr bwMode="auto">
            <a:xfrm>
              <a:off x="3878" y="1162"/>
              <a:ext cx="318" cy="5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82" name="Text Box 30"/>
            <p:cNvSpPr txBox="1">
              <a:spLocks noChangeArrowheads="1"/>
            </p:cNvSpPr>
            <p:nvPr/>
          </p:nvSpPr>
          <p:spPr bwMode="auto">
            <a:xfrm>
              <a:off x="3833" y="1165"/>
              <a:ext cx="363"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sp>
        <p:nvSpPr>
          <p:cNvPr id="11272" name="Text Box 31"/>
          <p:cNvSpPr txBox="1">
            <a:spLocks noChangeArrowheads="1"/>
          </p:cNvSpPr>
          <p:nvPr/>
        </p:nvSpPr>
        <p:spPr bwMode="auto">
          <a:xfrm>
            <a:off x="827088" y="4437063"/>
            <a:ext cx="2449512" cy="4667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NAD OXIDADO</a:t>
            </a:r>
          </a:p>
        </p:txBody>
      </p:sp>
      <p:sp>
        <p:nvSpPr>
          <p:cNvPr id="11273" name="Text Box 32"/>
          <p:cNvSpPr txBox="1">
            <a:spLocks noChangeArrowheads="1"/>
          </p:cNvSpPr>
          <p:nvPr/>
        </p:nvSpPr>
        <p:spPr bwMode="auto">
          <a:xfrm>
            <a:off x="5364163" y="4508500"/>
            <a:ext cx="2736850" cy="4667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solidFill>
                  <a:srgbClr val="0000FF"/>
                </a:solidFill>
              </a:rPr>
              <a:t>NAD REDUCIDO</a:t>
            </a:r>
          </a:p>
        </p:txBody>
      </p:sp>
      <p:sp>
        <p:nvSpPr>
          <p:cNvPr id="11274" name="Text Box 33"/>
          <p:cNvSpPr txBox="1">
            <a:spLocks noChangeArrowheads="1"/>
          </p:cNvSpPr>
          <p:nvPr/>
        </p:nvSpPr>
        <p:spPr bwMode="auto">
          <a:xfrm rot="-5534686">
            <a:off x="-71437" y="2744788"/>
            <a:ext cx="172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Anillo de nicotinamida</a:t>
            </a:r>
          </a:p>
        </p:txBody>
      </p:sp>
      <p:sp>
        <p:nvSpPr>
          <p:cNvPr id="11275" name="Rectangle 34"/>
          <p:cNvSpPr>
            <a:spLocks noChangeArrowheads="1"/>
          </p:cNvSpPr>
          <p:nvPr/>
        </p:nvSpPr>
        <p:spPr bwMode="auto">
          <a:xfrm>
            <a:off x="5940425" y="2492375"/>
            <a:ext cx="215900"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19707361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0350"/>
            <a:ext cx="8229600" cy="114300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Deshidrogenasas ligadas a FAD ó a FMN</a:t>
            </a:r>
          </a:p>
        </p:txBody>
      </p:sp>
      <p:grpSp>
        <p:nvGrpSpPr>
          <p:cNvPr id="1028" name="Group 3"/>
          <p:cNvGrpSpPr>
            <a:grpSpLocks/>
          </p:cNvGrpSpPr>
          <p:nvPr/>
        </p:nvGrpSpPr>
        <p:grpSpPr bwMode="auto">
          <a:xfrm>
            <a:off x="611188" y="1773238"/>
            <a:ext cx="7704137" cy="457200"/>
            <a:chOff x="567" y="1525"/>
            <a:chExt cx="4853" cy="288"/>
          </a:xfrm>
        </p:grpSpPr>
        <p:sp>
          <p:nvSpPr>
            <p:cNvPr id="1033" name="Rectangle 4"/>
            <p:cNvSpPr>
              <a:spLocks noChangeArrowheads="1"/>
            </p:cNvSpPr>
            <p:nvPr/>
          </p:nvSpPr>
          <p:spPr bwMode="auto">
            <a:xfrm>
              <a:off x="567" y="1525"/>
              <a:ext cx="485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AH</a:t>
              </a:r>
              <a:r>
                <a:rPr lang="es-ES" altLang="es-AR" sz="2400" b="1"/>
                <a:t>2</a:t>
              </a:r>
              <a:r>
                <a:rPr lang="es-ES" altLang="es-AR" sz="2400" b="1" baseline="0"/>
                <a:t>  + FAD (FMN)                     A  +  FADH</a:t>
              </a:r>
              <a:r>
                <a:rPr lang="es-ES" altLang="es-AR" sz="2400" b="1"/>
                <a:t>2 </a:t>
              </a:r>
              <a:r>
                <a:rPr lang="es-ES" altLang="es-AR" sz="2400" b="1" baseline="0"/>
                <a:t>+(FMNH</a:t>
              </a:r>
              <a:r>
                <a:rPr lang="es-ES" altLang="es-AR" sz="2400" b="1"/>
                <a:t>2</a:t>
              </a:r>
              <a:r>
                <a:rPr lang="es-ES" altLang="es-AR" sz="2400" b="1" baseline="0"/>
                <a:t>)</a:t>
              </a:r>
              <a:endParaRPr lang="es-ES" altLang="es-AR" sz="2400" b="1"/>
            </a:p>
          </p:txBody>
        </p:sp>
        <p:sp>
          <p:nvSpPr>
            <p:cNvPr id="1034" name="Line 5"/>
            <p:cNvSpPr>
              <a:spLocks noChangeShapeType="1"/>
            </p:cNvSpPr>
            <p:nvPr/>
          </p:nvSpPr>
          <p:spPr bwMode="auto">
            <a:xfrm>
              <a:off x="2472" y="1661"/>
              <a:ext cx="726"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pic>
        <p:nvPicPr>
          <p:cNvPr id="1044" name="Picture 20"/>
          <p:cNvPicPr>
            <a:picLocks noChangeAspect="1" noChangeArrowheads="1"/>
          </p:cNvPicPr>
          <p:nvPr/>
        </p:nvPicPr>
        <p:blipFill>
          <a:blip r:embed="rId2">
            <a:lum bright="-20000" contrast="20000"/>
            <a:extLst>
              <a:ext uri="{28A0092B-C50C-407E-A947-70E740481C1C}">
                <a14:useLocalDpi xmlns:a14="http://schemas.microsoft.com/office/drawing/2010/main" val="0"/>
              </a:ext>
            </a:extLst>
          </a:blip>
          <a:srcRect/>
          <a:stretch>
            <a:fillRect/>
          </a:stretch>
        </p:blipFill>
        <p:spPr bwMode="auto">
          <a:xfrm>
            <a:off x="251520" y="2924944"/>
            <a:ext cx="2880320" cy="2515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5" name="Picture 21"/>
          <p:cNvPicPr>
            <a:picLocks noChangeAspect="1" noChangeArrowheads="1"/>
          </p:cNvPicPr>
          <p:nvPr/>
        </p:nvPicPr>
        <p:blipFill>
          <a:blip r:embed="rId3">
            <a:lum bright="-20000" contrast="20000"/>
            <a:extLst>
              <a:ext uri="{28A0092B-C50C-407E-A947-70E740481C1C}">
                <a14:useLocalDpi xmlns:a14="http://schemas.microsoft.com/office/drawing/2010/main" val="0"/>
              </a:ext>
            </a:extLst>
          </a:blip>
          <a:srcRect/>
          <a:stretch>
            <a:fillRect/>
          </a:stretch>
        </p:blipFill>
        <p:spPr bwMode="auto">
          <a:xfrm>
            <a:off x="3635896" y="2564904"/>
            <a:ext cx="5040560"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0" name="Text Box 10"/>
          <p:cNvSpPr txBox="1">
            <a:spLocks noChangeArrowheads="1"/>
          </p:cNvSpPr>
          <p:nvPr/>
        </p:nvSpPr>
        <p:spPr bwMode="auto">
          <a:xfrm>
            <a:off x="6732240" y="4551572"/>
            <a:ext cx="2375222" cy="132343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dirty="0" smtClean="0"/>
              <a:t>FAD: </a:t>
            </a:r>
            <a:r>
              <a:rPr lang="es-ES" altLang="es-AR" sz="2000" baseline="0" dirty="0"/>
              <a:t>tiene además un nucleótido de adenina unido al </a:t>
            </a:r>
            <a:r>
              <a:rPr lang="es-ES" altLang="es-AR" sz="2000" baseline="0" dirty="0" smtClean="0"/>
              <a:t>fosfato</a:t>
            </a:r>
            <a:endParaRPr lang="es-ES" altLang="es-AR" sz="2000" baseline="0" dirty="0"/>
          </a:p>
        </p:txBody>
      </p:sp>
      <p:sp>
        <p:nvSpPr>
          <p:cNvPr id="2" name="1 CuadroTexto"/>
          <p:cNvSpPr txBox="1"/>
          <p:nvPr/>
        </p:nvSpPr>
        <p:spPr>
          <a:xfrm>
            <a:off x="251520" y="2924944"/>
            <a:ext cx="792088" cy="369332"/>
          </a:xfrm>
          <a:prstGeom prst="rect">
            <a:avLst/>
          </a:prstGeom>
          <a:noFill/>
        </p:spPr>
        <p:txBody>
          <a:bodyPr wrap="square" rtlCol="0">
            <a:spAutoFit/>
          </a:bodyPr>
          <a:lstStyle/>
          <a:p>
            <a:r>
              <a:rPr lang="es-AR" b="1" dirty="0" smtClean="0"/>
              <a:t>FMN</a:t>
            </a:r>
            <a:endParaRPr lang="es-AR" b="1" dirty="0"/>
          </a:p>
        </p:txBody>
      </p:sp>
      <p:sp>
        <p:nvSpPr>
          <p:cNvPr id="4" name="3 Elipse"/>
          <p:cNvSpPr/>
          <p:nvPr/>
        </p:nvSpPr>
        <p:spPr>
          <a:xfrm rot="2196961">
            <a:off x="762729" y="4442773"/>
            <a:ext cx="1145659" cy="4758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lipse"/>
          <p:cNvSpPr/>
          <p:nvPr/>
        </p:nvSpPr>
        <p:spPr>
          <a:xfrm rot="2196961">
            <a:off x="4166343" y="4062557"/>
            <a:ext cx="1145659" cy="4758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7471868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FLAVINA</a:t>
            </a:r>
          </a:p>
        </p:txBody>
      </p:sp>
      <p:sp>
        <p:nvSpPr>
          <p:cNvPr id="2054" name="Rectangle 3"/>
          <p:cNvSpPr>
            <a:spLocks noChangeArrowheads="1"/>
          </p:cNvSpPr>
          <p:nvPr/>
        </p:nvSpPr>
        <p:spPr bwMode="auto">
          <a:xfrm>
            <a:off x="0" y="2228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 name="Line 4"/>
          <p:cNvSpPr>
            <a:spLocks noChangeShapeType="1"/>
          </p:cNvSpPr>
          <p:nvPr/>
        </p:nvSpPr>
        <p:spPr bwMode="auto">
          <a:xfrm>
            <a:off x="7235825" y="2349500"/>
            <a:ext cx="395288" cy="252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056" name="Line 5"/>
          <p:cNvSpPr>
            <a:spLocks noChangeShapeType="1"/>
          </p:cNvSpPr>
          <p:nvPr/>
        </p:nvSpPr>
        <p:spPr bwMode="auto">
          <a:xfrm>
            <a:off x="7667625" y="2636838"/>
            <a:ext cx="0" cy="431800"/>
          </a:xfrm>
          <a:prstGeom prst="line">
            <a:avLst/>
          </a:prstGeom>
          <a:noFill/>
          <a:ln w="4127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nvGrpSpPr>
          <p:cNvPr id="2057" name="Group 6"/>
          <p:cNvGrpSpPr>
            <a:grpSpLocks/>
          </p:cNvGrpSpPr>
          <p:nvPr/>
        </p:nvGrpSpPr>
        <p:grpSpPr bwMode="auto">
          <a:xfrm>
            <a:off x="4500563" y="1916113"/>
            <a:ext cx="4175125" cy="2178050"/>
            <a:chOff x="2835" y="799"/>
            <a:chExt cx="2630" cy="1372"/>
          </a:xfrm>
        </p:grpSpPr>
        <p:grpSp>
          <p:nvGrpSpPr>
            <p:cNvPr id="2075" name="Group 7"/>
            <p:cNvGrpSpPr>
              <a:grpSpLocks/>
            </p:cNvGrpSpPr>
            <p:nvPr/>
          </p:nvGrpSpPr>
          <p:grpSpPr bwMode="auto">
            <a:xfrm>
              <a:off x="2835" y="799"/>
              <a:ext cx="2630" cy="1372"/>
              <a:chOff x="2835" y="799"/>
              <a:chExt cx="2630" cy="1372"/>
            </a:xfrm>
          </p:grpSpPr>
          <p:grpSp>
            <p:nvGrpSpPr>
              <p:cNvPr id="2077" name="Group 8"/>
              <p:cNvGrpSpPr>
                <a:grpSpLocks/>
              </p:cNvGrpSpPr>
              <p:nvPr/>
            </p:nvGrpSpPr>
            <p:grpSpPr bwMode="auto">
              <a:xfrm>
                <a:off x="2835" y="799"/>
                <a:ext cx="2630" cy="1372"/>
                <a:chOff x="2835" y="799"/>
                <a:chExt cx="2630" cy="1372"/>
              </a:xfrm>
            </p:grpSpPr>
            <p:grpSp>
              <p:nvGrpSpPr>
                <p:cNvPr id="2079" name="Group 9"/>
                <p:cNvGrpSpPr>
                  <a:grpSpLocks/>
                </p:cNvGrpSpPr>
                <p:nvPr/>
              </p:nvGrpSpPr>
              <p:grpSpPr bwMode="auto">
                <a:xfrm>
                  <a:off x="2835" y="799"/>
                  <a:ext cx="2630" cy="1372"/>
                  <a:chOff x="2835" y="799"/>
                  <a:chExt cx="2630" cy="1372"/>
                </a:xfrm>
              </p:grpSpPr>
              <p:grpSp>
                <p:nvGrpSpPr>
                  <p:cNvPr id="2081" name="Group 10"/>
                  <p:cNvGrpSpPr>
                    <a:grpSpLocks/>
                  </p:cNvGrpSpPr>
                  <p:nvPr/>
                </p:nvGrpSpPr>
                <p:grpSpPr bwMode="auto">
                  <a:xfrm>
                    <a:off x="2835" y="799"/>
                    <a:ext cx="2630" cy="1372"/>
                    <a:chOff x="2835" y="799"/>
                    <a:chExt cx="2630" cy="1372"/>
                  </a:xfrm>
                </p:grpSpPr>
                <p:grpSp>
                  <p:nvGrpSpPr>
                    <p:cNvPr id="2083" name="Group 11"/>
                    <p:cNvGrpSpPr>
                      <a:grpSpLocks/>
                    </p:cNvGrpSpPr>
                    <p:nvPr/>
                  </p:nvGrpSpPr>
                  <p:grpSpPr bwMode="auto">
                    <a:xfrm>
                      <a:off x="2835" y="799"/>
                      <a:ext cx="2630" cy="1372"/>
                      <a:chOff x="2835" y="799"/>
                      <a:chExt cx="2630" cy="1372"/>
                    </a:xfrm>
                  </p:grpSpPr>
                  <p:graphicFrame>
                    <p:nvGraphicFramePr>
                      <p:cNvPr id="2052" name="Object 12"/>
                      <p:cNvGraphicFramePr>
                        <a:graphicFrameLocks noChangeAspect="1"/>
                      </p:cNvGraphicFramePr>
                      <p:nvPr/>
                    </p:nvGraphicFramePr>
                    <p:xfrm>
                      <a:off x="2835" y="799"/>
                      <a:ext cx="2630" cy="1372"/>
                    </p:xfrm>
                    <a:graphic>
                      <a:graphicData uri="http://schemas.openxmlformats.org/presentationml/2006/ole">
                        <mc:AlternateContent xmlns:mc="http://schemas.openxmlformats.org/markup-compatibility/2006">
                          <mc:Choice xmlns:v="urn:schemas-microsoft-com:vml" Requires="v">
                            <p:oleObj spid="_x0000_s2230" name="Fotografía de Photo Editor" r:id="rId3" imgW="2933333" imgH="3495238" progId="MSPhotoEd.3">
                              <p:embed/>
                            </p:oleObj>
                          </mc:Choice>
                          <mc:Fallback>
                            <p:oleObj name="Fotografía de Photo Editor" r:id="rId3"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835" y="799"/>
                                    <a:ext cx="2630" cy="13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5" name="Text Box 13"/>
                      <p:cNvSpPr txBox="1">
                        <a:spLocks noChangeArrowheads="1"/>
                      </p:cNvSpPr>
                      <p:nvPr/>
                    </p:nvSpPr>
                    <p:spPr bwMode="auto">
                      <a:xfrm>
                        <a:off x="4150" y="1378"/>
                        <a:ext cx="1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F42B0A"/>
                            </a:solidFill>
                          </a:rPr>
                          <a:t>.</a:t>
                        </a:r>
                      </a:p>
                    </p:txBody>
                  </p:sp>
                  <p:sp>
                    <p:nvSpPr>
                      <p:cNvPr id="2086" name="Text Box 14"/>
                      <p:cNvSpPr txBox="1">
                        <a:spLocks noChangeArrowheads="1"/>
                      </p:cNvSpPr>
                      <p:nvPr/>
                    </p:nvSpPr>
                    <p:spPr bwMode="auto">
                      <a:xfrm>
                        <a:off x="4105" y="1741"/>
                        <a:ext cx="3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r>
                          <a:rPr lang="es-ES" altLang="es-AR" sz="2000" b="1" baseline="0"/>
                          <a:t>          </a:t>
                        </a:r>
                        <a:endParaRPr lang="en-US" altLang="es-AR" sz="2000" b="1" baseline="0"/>
                      </a:p>
                    </p:txBody>
                  </p:sp>
                  <p:sp>
                    <p:nvSpPr>
                      <p:cNvPr id="2087" name="Line 15"/>
                      <p:cNvSpPr>
                        <a:spLocks noChangeShapeType="1"/>
                      </p:cNvSpPr>
                      <p:nvPr/>
                    </p:nvSpPr>
                    <p:spPr bwMode="auto">
                      <a:xfrm flipH="1">
                        <a:off x="4241" y="1498"/>
                        <a:ext cx="227" cy="137"/>
                      </a:xfrm>
                      <a:prstGeom prst="line">
                        <a:avLst/>
                      </a:prstGeom>
                      <a:noFill/>
                      <a:ln w="6667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84" name="Text Box 16"/>
                    <p:cNvSpPr txBox="1">
                      <a:spLocks noChangeArrowheads="1"/>
                    </p:cNvSpPr>
                    <p:nvPr/>
                  </p:nvSpPr>
                  <p:spPr bwMode="auto">
                    <a:xfrm>
                      <a:off x="4014" y="1616"/>
                      <a:ext cx="18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a:t>
                      </a:r>
                    </a:p>
                  </p:txBody>
                </p:sp>
              </p:grpSp>
              <p:sp>
                <p:nvSpPr>
                  <p:cNvPr id="2082" name="Text Box 17"/>
                  <p:cNvSpPr txBox="1">
                    <a:spLocks noChangeArrowheads="1"/>
                  </p:cNvSpPr>
                  <p:nvPr/>
                </p:nvSpPr>
                <p:spPr bwMode="auto">
                  <a:xfrm>
                    <a:off x="4740" y="1797"/>
                    <a:ext cx="27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a:t>
                    </a:r>
                  </a:p>
                </p:txBody>
              </p:sp>
            </p:grpSp>
            <p:sp>
              <p:nvSpPr>
                <p:cNvPr id="2080" name="Line 18"/>
                <p:cNvSpPr>
                  <a:spLocks noChangeShapeType="1"/>
                </p:cNvSpPr>
                <p:nvPr/>
              </p:nvSpPr>
              <p:spPr bwMode="auto">
                <a:xfrm>
                  <a:off x="4830" y="1661"/>
                  <a:ext cx="0" cy="318"/>
                </a:xfrm>
                <a:prstGeom prst="line">
                  <a:avLst/>
                </a:prstGeom>
                <a:noFill/>
                <a:ln w="44450">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8" name="Line 19"/>
              <p:cNvSpPr>
                <a:spLocks noChangeShapeType="1"/>
              </p:cNvSpPr>
              <p:nvPr/>
            </p:nvSpPr>
            <p:spPr bwMode="auto">
              <a:xfrm>
                <a:off x="4785" y="1933"/>
                <a:ext cx="6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6" name="Line 20"/>
            <p:cNvSpPr>
              <a:spLocks noChangeShapeType="1"/>
            </p:cNvSpPr>
            <p:nvPr/>
          </p:nvSpPr>
          <p:spPr bwMode="auto">
            <a:xfrm>
              <a:off x="4558" y="1480"/>
              <a:ext cx="272"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58" name="Text Box 21"/>
          <p:cNvSpPr txBox="1">
            <a:spLocks noChangeArrowheads="1"/>
          </p:cNvSpPr>
          <p:nvPr/>
        </p:nvSpPr>
        <p:spPr bwMode="auto">
          <a:xfrm>
            <a:off x="6588125" y="4184650"/>
            <a:ext cx="43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sp>
        <p:nvSpPr>
          <p:cNvPr id="2059" name="Text Box 22"/>
          <p:cNvSpPr txBox="1">
            <a:spLocks noChangeArrowheads="1"/>
          </p:cNvSpPr>
          <p:nvPr/>
        </p:nvSpPr>
        <p:spPr bwMode="auto">
          <a:xfrm>
            <a:off x="6515100" y="1592263"/>
            <a:ext cx="504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nvGrpSpPr>
          <p:cNvPr id="2060" name="Group 23"/>
          <p:cNvGrpSpPr>
            <a:grpSpLocks/>
          </p:cNvGrpSpPr>
          <p:nvPr/>
        </p:nvGrpSpPr>
        <p:grpSpPr bwMode="auto">
          <a:xfrm>
            <a:off x="4608513" y="4292600"/>
            <a:ext cx="4140200" cy="2384425"/>
            <a:chOff x="2903" y="2704"/>
            <a:chExt cx="2608" cy="1502"/>
          </a:xfrm>
        </p:grpSpPr>
        <p:grpSp>
          <p:nvGrpSpPr>
            <p:cNvPr id="2068" name="Group 24"/>
            <p:cNvGrpSpPr>
              <a:grpSpLocks/>
            </p:cNvGrpSpPr>
            <p:nvPr/>
          </p:nvGrpSpPr>
          <p:grpSpPr bwMode="auto">
            <a:xfrm>
              <a:off x="2903" y="2704"/>
              <a:ext cx="2608" cy="1502"/>
              <a:chOff x="2903" y="2704"/>
              <a:chExt cx="2608" cy="1502"/>
            </a:xfrm>
          </p:grpSpPr>
          <p:grpSp>
            <p:nvGrpSpPr>
              <p:cNvPr id="2070" name="Group 25"/>
              <p:cNvGrpSpPr>
                <a:grpSpLocks/>
              </p:cNvGrpSpPr>
              <p:nvPr/>
            </p:nvGrpSpPr>
            <p:grpSpPr bwMode="auto">
              <a:xfrm>
                <a:off x="2903" y="2704"/>
                <a:ext cx="2608" cy="1502"/>
                <a:chOff x="2903" y="2704"/>
                <a:chExt cx="2608" cy="1502"/>
              </a:xfrm>
            </p:grpSpPr>
            <p:graphicFrame>
              <p:nvGraphicFramePr>
                <p:cNvPr id="2051" name="Object 26"/>
                <p:cNvGraphicFramePr>
                  <a:graphicFrameLocks noChangeAspect="1"/>
                </p:cNvGraphicFramePr>
                <p:nvPr/>
              </p:nvGraphicFramePr>
              <p:xfrm>
                <a:off x="2903" y="2840"/>
                <a:ext cx="2608" cy="1366"/>
              </p:xfrm>
              <a:graphic>
                <a:graphicData uri="http://schemas.openxmlformats.org/presentationml/2006/ole">
                  <mc:AlternateContent xmlns:mc="http://schemas.openxmlformats.org/markup-compatibility/2006">
                    <mc:Choice xmlns:v="urn:schemas-microsoft-com:vml" Requires="v">
                      <p:oleObj spid="_x0000_s2231" name="Fotografía de Photo Editor" r:id="rId5" imgW="2933333" imgH="3495238" progId="MSPhotoEd.3">
                        <p:embed/>
                      </p:oleObj>
                    </mc:Choice>
                    <mc:Fallback>
                      <p:oleObj name="Fotografía de Photo Editor" r:id="rId5"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903" y="2840"/>
                              <a:ext cx="2608" cy="13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72" name="Text Box 27"/>
                <p:cNvSpPr txBox="1">
                  <a:spLocks noChangeArrowheads="1"/>
                </p:cNvSpPr>
                <p:nvPr/>
              </p:nvSpPr>
              <p:spPr bwMode="auto">
                <a:xfrm>
                  <a:off x="4740" y="2704"/>
                  <a:ext cx="3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3" name="Text Box 28"/>
                <p:cNvSpPr txBox="1">
                  <a:spLocks noChangeArrowheads="1"/>
                </p:cNvSpPr>
                <p:nvPr/>
              </p:nvSpPr>
              <p:spPr bwMode="auto">
                <a:xfrm>
                  <a:off x="4150" y="3838"/>
                  <a:ext cx="3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4" name="Line 29"/>
                <p:cNvSpPr>
                  <a:spLocks noChangeShapeType="1"/>
                </p:cNvSpPr>
                <p:nvPr/>
              </p:nvSpPr>
              <p:spPr bwMode="auto">
                <a:xfrm flipH="1">
                  <a:off x="4332" y="3521"/>
                  <a:ext cx="181" cy="136"/>
                </a:xfrm>
                <a:prstGeom prst="line">
                  <a:avLst/>
                </a:prstGeom>
                <a:noFill/>
                <a:ln w="120650">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1" name="Line 30"/>
              <p:cNvSpPr>
                <a:spLocks noChangeShapeType="1"/>
              </p:cNvSpPr>
              <p:nvPr/>
            </p:nvSpPr>
            <p:spPr bwMode="auto">
              <a:xfrm>
                <a:off x="4513" y="3249"/>
                <a:ext cx="0" cy="2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69" name="Line 31"/>
            <p:cNvSpPr>
              <a:spLocks noChangeShapeType="1"/>
            </p:cNvSpPr>
            <p:nvPr/>
          </p:nvSpPr>
          <p:spPr bwMode="auto">
            <a:xfrm flipH="1">
              <a:off x="4604" y="3113"/>
              <a:ext cx="226" cy="136"/>
            </a:xfrm>
            <a:prstGeom prst="line">
              <a:avLst/>
            </a:prstGeom>
            <a:noFill/>
            <a:ln w="7302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61" name="Line 32"/>
          <p:cNvSpPr>
            <a:spLocks noChangeShapeType="1"/>
          </p:cNvSpPr>
          <p:nvPr/>
        </p:nvSpPr>
        <p:spPr bwMode="auto">
          <a:xfrm>
            <a:off x="3851275" y="3789363"/>
            <a:ext cx="10810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62" name="Line 33"/>
          <p:cNvSpPr>
            <a:spLocks noChangeShapeType="1"/>
          </p:cNvSpPr>
          <p:nvPr/>
        </p:nvSpPr>
        <p:spPr bwMode="auto">
          <a:xfrm>
            <a:off x="5651500" y="4005263"/>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63" name="Text Box 34"/>
          <p:cNvSpPr txBox="1">
            <a:spLocks noChangeArrowheads="1"/>
          </p:cNvSpPr>
          <p:nvPr/>
        </p:nvSpPr>
        <p:spPr bwMode="auto">
          <a:xfrm>
            <a:off x="5580063" y="4005263"/>
            <a:ext cx="1079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grpSp>
        <p:nvGrpSpPr>
          <p:cNvPr id="2064" name="Group 35"/>
          <p:cNvGrpSpPr>
            <a:grpSpLocks/>
          </p:cNvGrpSpPr>
          <p:nvPr/>
        </p:nvGrpSpPr>
        <p:grpSpPr bwMode="auto">
          <a:xfrm>
            <a:off x="468313" y="2205038"/>
            <a:ext cx="3671887" cy="2770187"/>
            <a:chOff x="295" y="1389"/>
            <a:chExt cx="2313" cy="1745"/>
          </a:xfrm>
        </p:grpSpPr>
        <p:graphicFrame>
          <p:nvGraphicFramePr>
            <p:cNvPr id="2050" name="Object 36"/>
            <p:cNvGraphicFramePr>
              <a:graphicFrameLocks noChangeAspect="1"/>
            </p:cNvGraphicFramePr>
            <p:nvPr/>
          </p:nvGraphicFramePr>
          <p:xfrm>
            <a:off x="295" y="1616"/>
            <a:ext cx="2313" cy="1094"/>
          </p:xfrm>
          <a:graphic>
            <a:graphicData uri="http://schemas.openxmlformats.org/presentationml/2006/ole">
              <mc:AlternateContent xmlns:mc="http://schemas.openxmlformats.org/markup-compatibility/2006">
                <mc:Choice xmlns:v="urn:schemas-microsoft-com:vml" Requires="v">
                  <p:oleObj spid="_x0000_s2232" name="Fotografía de Photo Editor" r:id="rId6" imgW="2933333" imgH="3495238" progId="MSPhotoEd.3">
                    <p:embed/>
                  </p:oleObj>
                </mc:Choice>
                <mc:Fallback>
                  <p:oleObj name="Fotografía de Photo Editor" r:id="rId6"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95" y="1616"/>
                          <a:ext cx="2313" cy="10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6" name="Text Box 37"/>
            <p:cNvSpPr txBox="1">
              <a:spLocks noChangeArrowheads="1"/>
            </p:cNvSpPr>
            <p:nvPr/>
          </p:nvSpPr>
          <p:spPr bwMode="auto">
            <a:xfrm>
              <a:off x="567" y="2840"/>
              <a:ext cx="1723" cy="2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aseline="0"/>
                <a:t>Anillo isoaloxacina</a:t>
              </a:r>
            </a:p>
          </p:txBody>
        </p:sp>
        <p:sp>
          <p:nvSpPr>
            <p:cNvPr id="2067" name="Text Box 38"/>
            <p:cNvSpPr txBox="1">
              <a:spLocks noChangeArrowheads="1"/>
            </p:cNvSpPr>
            <p:nvPr/>
          </p:nvSpPr>
          <p:spPr bwMode="auto">
            <a:xfrm>
              <a:off x="1429" y="1389"/>
              <a:ext cx="3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sp>
        <p:nvSpPr>
          <p:cNvPr id="2065" name="Text Box 39"/>
          <p:cNvSpPr txBox="1">
            <a:spLocks noChangeArrowheads="1"/>
          </p:cNvSpPr>
          <p:nvPr/>
        </p:nvSpPr>
        <p:spPr bwMode="auto">
          <a:xfrm>
            <a:off x="3851275" y="3860800"/>
            <a:ext cx="1081088"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spTree>
    <p:extLst>
      <p:ext uri="{BB962C8B-B14F-4D97-AF65-F5344CB8AC3E}">
        <p14:creationId xmlns:p14="http://schemas.microsoft.com/office/powerpoint/2010/main" val="3331701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92150"/>
            <a:ext cx="7850188" cy="588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188" y="620713"/>
            <a:ext cx="7921625" cy="1512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a:solidFill>
                  <a:prstClr val="black"/>
                </a:solidFill>
                <a:latin typeface="Arial Rounded MT Bold" pitchFamily="34" charset="0"/>
              </a:rPr>
              <a:t>Flujo de electrones en las oxido-reducciones biológicas</a:t>
            </a:r>
            <a:endParaRPr lang="es-AR" sz="2400" b="1" dirty="0">
              <a:solidFill>
                <a:prstClr val="black"/>
              </a:solidFill>
              <a:latin typeface="Arial Rounded MT Bold" pitchFamily="34" charset="0"/>
            </a:endParaRPr>
          </a:p>
        </p:txBody>
      </p:sp>
      <p:pic>
        <p:nvPicPr>
          <p:cNvPr id="2765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2133600"/>
            <a:ext cx="7812088" cy="4483100"/>
          </a:xfrm>
          <a:prstGeom prst="rect">
            <a:avLst/>
          </a:prstGeom>
          <a:noFill/>
          <a:ln w="57150">
            <a:solidFill>
              <a:srgbClr val="80008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0846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Rectángulo"/>
          <p:cNvSpPr>
            <a:spLocks noChangeArrowheads="1"/>
          </p:cNvSpPr>
          <p:nvPr/>
        </p:nvSpPr>
        <p:spPr bwMode="auto">
          <a:xfrm>
            <a:off x="2700338" y="549275"/>
            <a:ext cx="3581400"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sz="2800" b="1">
                <a:solidFill>
                  <a:srgbClr val="000000"/>
                </a:solidFill>
                <a:latin typeface="Arial Rounded MT Bold" pitchFamily="34" charset="0"/>
              </a:rPr>
              <a:t>LA MITOCONDRIA </a:t>
            </a:r>
          </a:p>
        </p:txBody>
      </p:sp>
      <p:sp>
        <p:nvSpPr>
          <p:cNvPr id="3075" name="2 Rectángulo"/>
          <p:cNvSpPr>
            <a:spLocks noChangeArrowheads="1"/>
          </p:cNvSpPr>
          <p:nvPr/>
        </p:nvSpPr>
        <p:spPr bwMode="auto">
          <a:xfrm>
            <a:off x="827088" y="1557338"/>
            <a:ext cx="7632700" cy="5078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s-AR" altLang="es-AR" sz="2400" b="1" u="sng">
                <a:solidFill>
                  <a:srgbClr val="000000"/>
                </a:solidFill>
                <a:latin typeface="Arial Rounded MT Bold" pitchFamily="34" charset="0"/>
              </a:rPr>
              <a:t>FÁBRICA DE ENERGÍA CELULAR</a:t>
            </a:r>
            <a:br>
              <a:rPr lang="es-AR" altLang="es-AR" sz="2400" b="1" u="sng">
                <a:solidFill>
                  <a:srgbClr val="000000"/>
                </a:solidFill>
                <a:latin typeface="Arial Rounded MT Bold" pitchFamily="34" charset="0"/>
              </a:rPr>
            </a:br>
            <a:r>
              <a:rPr lang="es-AR" altLang="es-AR" sz="2400" b="1" i="1" u="sng">
                <a:solidFill>
                  <a:srgbClr val="000000"/>
                </a:solidFill>
                <a:latin typeface="Arial Rounded MT Bold" pitchFamily="34" charset="0"/>
              </a:rPr>
              <a:t/>
            </a:r>
            <a:br>
              <a:rPr lang="es-AR" altLang="es-AR" sz="2400" b="1" i="1" u="sng">
                <a:solidFill>
                  <a:srgbClr val="000000"/>
                </a:solidFill>
                <a:latin typeface="Arial Rounded MT Bold" pitchFamily="34" charset="0"/>
              </a:rPr>
            </a:br>
            <a:r>
              <a:rPr lang="es-AR" altLang="es-AR" sz="2400" b="1">
                <a:solidFill>
                  <a:srgbClr val="000000"/>
                </a:solidFill>
                <a:latin typeface="Arial Rounded MT Bold" pitchFamily="34" charset="0"/>
              </a:rPr>
              <a:t/>
            </a:r>
            <a:br>
              <a:rPr lang="es-AR" altLang="es-AR" sz="2400" b="1">
                <a:solidFill>
                  <a:srgbClr val="000000"/>
                </a:solidFill>
                <a:latin typeface="Arial Rounded MT Bold" pitchFamily="34" charset="0"/>
              </a:rPr>
            </a:br>
            <a:r>
              <a:rPr lang="es-AR" altLang="es-AR" sz="2400" b="1">
                <a:solidFill>
                  <a:srgbClr val="000000"/>
                </a:solidFill>
                <a:latin typeface="Arial Rounded MT Bold" pitchFamily="34" charset="0"/>
              </a:rPr>
              <a:t>ES EL SITIO DONDE TIENEN LUGAR </a:t>
            </a:r>
          </a:p>
          <a:p>
            <a:pPr algn="ctr" eaLnBrk="1" hangingPunct="1">
              <a:lnSpc>
                <a:spcPct val="150000"/>
              </a:lnSpc>
            </a:pPr>
            <a:r>
              <a:rPr lang="es-AR" altLang="es-AR" sz="2400" b="1">
                <a:solidFill>
                  <a:srgbClr val="000000"/>
                </a:solidFill>
                <a:latin typeface="Arial Rounded MT Bold" pitchFamily="34" charset="0"/>
              </a:rPr>
              <a:t/>
            </a:r>
            <a:br>
              <a:rPr lang="es-AR" altLang="es-AR" sz="2400" b="1">
                <a:solidFill>
                  <a:srgbClr val="000000"/>
                </a:solidFill>
                <a:latin typeface="Arial Rounded MT Bold" pitchFamily="34" charset="0"/>
              </a:rPr>
            </a:br>
            <a:endParaRPr lang="es-AR" altLang="es-AR" sz="2400" b="1">
              <a:solidFill>
                <a:srgbClr val="000000"/>
              </a:solidFill>
              <a:latin typeface="Arial Rounded MT Bold" pitchFamily="34" charset="0"/>
            </a:endParaRPr>
          </a:p>
          <a:p>
            <a:pPr algn="ctr" eaLnBrk="1" hangingPunct="1">
              <a:lnSpc>
                <a:spcPct val="150000"/>
              </a:lnSpc>
            </a:pPr>
            <a:r>
              <a:rPr lang="es-AR" altLang="es-AR" sz="2400" b="1">
                <a:solidFill>
                  <a:srgbClr val="000000"/>
                </a:solidFill>
                <a:latin typeface="Arial Rounded MT Bold" pitchFamily="34" charset="0"/>
              </a:rPr>
              <a:t>EL TRANSPORTE ELECTRÓNICO Y </a:t>
            </a:r>
            <a:br>
              <a:rPr lang="es-AR" altLang="es-AR" sz="2400" b="1">
                <a:solidFill>
                  <a:srgbClr val="000000"/>
                </a:solidFill>
                <a:latin typeface="Arial Rounded MT Bold" pitchFamily="34" charset="0"/>
              </a:rPr>
            </a:br>
            <a:r>
              <a:rPr lang="es-AR" altLang="es-AR" sz="2400" b="1">
                <a:solidFill>
                  <a:srgbClr val="000000"/>
                </a:solidFill>
                <a:latin typeface="Arial Rounded MT Bold" pitchFamily="34" charset="0"/>
              </a:rPr>
              <a:t>LA FOSFORILACIÓN OXIDATIVA </a:t>
            </a:r>
            <a:r>
              <a:rPr lang="es-AR" altLang="es-AR" sz="2400">
                <a:solidFill>
                  <a:srgbClr val="000000"/>
                </a:solidFill>
                <a:latin typeface="Arial Rounded MT Bold" pitchFamily="34" charset="0"/>
              </a:rPr>
              <a:t/>
            </a:r>
            <a:br>
              <a:rPr lang="es-AR" altLang="es-AR" sz="2400">
                <a:solidFill>
                  <a:srgbClr val="000000"/>
                </a:solidFill>
                <a:latin typeface="Arial Rounded MT Bold" pitchFamily="34" charset="0"/>
              </a:rPr>
            </a:br>
            <a:endParaRPr lang="es-AR" altLang="es-AR" sz="2400">
              <a:solidFill>
                <a:srgbClr val="000000"/>
              </a:solidFill>
              <a:latin typeface="Arial Rounded MT Bold" pitchFamily="34" charset="0"/>
            </a:endParaRPr>
          </a:p>
        </p:txBody>
      </p:sp>
      <p:sp>
        <p:nvSpPr>
          <p:cNvPr id="4" name="3 Flecha abajo"/>
          <p:cNvSpPr/>
          <p:nvPr/>
        </p:nvSpPr>
        <p:spPr>
          <a:xfrm>
            <a:off x="4491038" y="4005263"/>
            <a:ext cx="484187" cy="792162"/>
          </a:xfrm>
          <a:prstGeom prst="down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solidFill>
                <a:prstClr val="white"/>
              </a:solidFill>
            </a:endParaRPr>
          </a:p>
        </p:txBody>
      </p:sp>
    </p:spTree>
    <p:extLst>
      <p:ext uri="{BB962C8B-B14F-4D97-AF65-F5344CB8AC3E}">
        <p14:creationId xmlns:p14="http://schemas.microsoft.com/office/powerpoint/2010/main" val="36179794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067128" cy="732696"/>
          </a:xfrm>
        </p:spPr>
        <p:txBody>
          <a:bodyPr>
            <a:normAutofit fontScale="90000"/>
          </a:bodyPr>
          <a:lstStyle/>
          <a:p>
            <a:r>
              <a:rPr lang="es-AR" dirty="0" smtClean="0"/>
              <a:t>Estructura mitocondrial</a:t>
            </a:r>
            <a:endParaRPr lang="es-AR" dirty="0"/>
          </a:p>
        </p:txBody>
      </p:sp>
      <p:pic>
        <p:nvPicPr>
          <p:cNvPr id="1027" name="Picture 3" descr="C:\Users\ethel\Documents\bioqca medica\572px-Animal_mitochondrion_diagram_es_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282" y="1844824"/>
            <a:ext cx="6901868" cy="446449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4 Conector recto de flecha"/>
          <p:cNvCxnSpPr/>
          <p:nvPr/>
        </p:nvCxnSpPr>
        <p:spPr>
          <a:xfrm flipV="1">
            <a:off x="7092280" y="5301208"/>
            <a:ext cx="360040" cy="7200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7296150" y="5013176"/>
            <a:ext cx="2028378" cy="830997"/>
          </a:xfrm>
          <a:prstGeom prst="rect">
            <a:avLst/>
          </a:prstGeom>
          <a:noFill/>
        </p:spPr>
        <p:txBody>
          <a:bodyPr wrap="square" rtlCol="0">
            <a:spAutoFit/>
          </a:bodyPr>
          <a:lstStyle/>
          <a:p>
            <a:r>
              <a:rPr lang="es-AR" sz="1600" dirty="0" smtClean="0">
                <a:solidFill>
                  <a:srgbClr val="FF0000"/>
                </a:solidFill>
              </a:rPr>
              <a:t>impermeable para la mayoría de los compuestos</a:t>
            </a:r>
            <a:endParaRPr lang="es-AR" sz="1600" dirty="0">
              <a:solidFill>
                <a:srgbClr val="FF0000"/>
              </a:solidFill>
            </a:endParaRPr>
          </a:p>
        </p:txBody>
      </p:sp>
      <p:sp>
        <p:nvSpPr>
          <p:cNvPr id="7" name="6 Rectángulo"/>
          <p:cNvSpPr/>
          <p:nvPr/>
        </p:nvSpPr>
        <p:spPr>
          <a:xfrm>
            <a:off x="5580112" y="5220924"/>
            <a:ext cx="1512168" cy="2077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3147195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2" descr="C:\Users\Fanny\Documents\concurso titular 2009\Imagen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75" y="549275"/>
            <a:ext cx="8610600"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84643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1" name="Rectangle 9"/>
          <p:cNvSpPr>
            <a:spLocks noGrp="1" noChangeArrowheads="1"/>
          </p:cNvSpPr>
          <p:nvPr>
            <p:ph type="title"/>
          </p:nvPr>
        </p:nvSpPr>
        <p:spPr>
          <a:solidFill>
            <a:srgbClr val="FBFDA1"/>
          </a:solidFill>
          <a:ln>
            <a:solidFill>
              <a:schemeClr val="tx1"/>
            </a:solidFill>
            <a:miter lim="800000"/>
            <a:headEnd/>
            <a:tailEnd/>
          </a:ln>
        </p:spPr>
        <p:txBody>
          <a:bodyPr>
            <a:normAutofit fontScale="90000"/>
          </a:bodyPr>
          <a:lstStyle/>
          <a:p>
            <a:pPr eaLnBrk="1" hangingPunct="1"/>
            <a:r>
              <a:rPr lang="es-ES" altLang="es-AR" sz="4000" smtClean="0"/>
              <a:t>Destino de los equivalentes de reducción</a:t>
            </a:r>
          </a:p>
        </p:txBody>
      </p:sp>
      <p:grpSp>
        <p:nvGrpSpPr>
          <p:cNvPr id="2" name="Group 21"/>
          <p:cNvGrpSpPr>
            <a:grpSpLocks/>
          </p:cNvGrpSpPr>
          <p:nvPr/>
        </p:nvGrpSpPr>
        <p:grpSpPr bwMode="auto">
          <a:xfrm>
            <a:off x="3924300" y="1700213"/>
            <a:ext cx="4572000" cy="4238625"/>
            <a:chOff x="2472" y="1071"/>
            <a:chExt cx="2880" cy="2670"/>
          </a:xfrm>
        </p:grpSpPr>
        <p:pic>
          <p:nvPicPr>
            <p:cNvPr id="13325" name="Picture 8" descr="fi15p2"/>
            <p:cNvPicPr>
              <a:picLocks noChangeAspect="1" noChangeArrowheads="1"/>
            </p:cNvPicPr>
            <p:nvPr/>
          </p:nvPicPr>
          <p:blipFill>
            <a:blip r:embed="rId2">
              <a:lum bright="-36000" contrast="36000"/>
              <a:extLst>
                <a:ext uri="{28A0092B-C50C-407E-A947-70E740481C1C}">
                  <a14:useLocalDpi xmlns:a14="http://schemas.microsoft.com/office/drawing/2010/main" val="0"/>
                </a:ext>
              </a:extLst>
            </a:blip>
            <a:srcRect t="38608"/>
            <a:stretch>
              <a:fillRect/>
            </a:stretch>
          </p:blipFill>
          <p:spPr bwMode="auto">
            <a:xfrm>
              <a:off x="2472" y="1071"/>
              <a:ext cx="2880" cy="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6" name="Text Box 18"/>
            <p:cNvSpPr txBox="1">
              <a:spLocks noChangeArrowheads="1"/>
            </p:cNvSpPr>
            <p:nvPr/>
          </p:nvSpPr>
          <p:spPr bwMode="auto">
            <a:xfrm>
              <a:off x="4014" y="2069"/>
              <a:ext cx="545" cy="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lnSpc>
                  <a:spcPct val="60000"/>
                </a:lnSpc>
                <a:spcBef>
                  <a:spcPct val="50000"/>
                </a:spcBef>
              </a:pPr>
              <a:r>
                <a:rPr lang="es-ES" altLang="es-AR" sz="1600" b="1" baseline="0"/>
                <a:t>C. de</a:t>
              </a:r>
            </a:p>
            <a:p>
              <a:pPr eaLnBrk="1" hangingPunct="1">
                <a:lnSpc>
                  <a:spcPct val="60000"/>
                </a:lnSpc>
                <a:spcBef>
                  <a:spcPct val="50000"/>
                </a:spcBef>
              </a:pPr>
              <a:r>
                <a:rPr lang="es-ES" altLang="es-AR" sz="1600" b="1" baseline="0"/>
                <a:t> Krebs</a:t>
              </a:r>
            </a:p>
          </p:txBody>
        </p:sp>
      </p:grpSp>
      <p:grpSp>
        <p:nvGrpSpPr>
          <p:cNvPr id="3" name="Group 22"/>
          <p:cNvGrpSpPr>
            <a:grpSpLocks/>
          </p:cNvGrpSpPr>
          <p:nvPr/>
        </p:nvGrpSpPr>
        <p:grpSpPr bwMode="auto">
          <a:xfrm>
            <a:off x="0" y="2060575"/>
            <a:ext cx="5148263" cy="3556000"/>
            <a:chOff x="0" y="1253"/>
            <a:chExt cx="3243" cy="2240"/>
          </a:xfrm>
        </p:grpSpPr>
        <p:grpSp>
          <p:nvGrpSpPr>
            <p:cNvPr id="13317" name="Group 20"/>
            <p:cNvGrpSpPr>
              <a:grpSpLocks/>
            </p:cNvGrpSpPr>
            <p:nvPr/>
          </p:nvGrpSpPr>
          <p:grpSpPr bwMode="auto">
            <a:xfrm>
              <a:off x="0" y="1253"/>
              <a:ext cx="3243" cy="2240"/>
              <a:chOff x="46" y="1253"/>
              <a:chExt cx="3243" cy="2240"/>
            </a:xfrm>
          </p:grpSpPr>
          <p:pic>
            <p:nvPicPr>
              <p:cNvPr id="13319" name="Picture 5" descr="fi15p2"/>
              <p:cNvPicPr>
                <a:picLocks noChangeAspect="1" noChangeArrowheads="1"/>
              </p:cNvPicPr>
              <p:nvPr/>
            </p:nvPicPr>
            <p:blipFill>
              <a:blip r:embed="rId2">
                <a:lum bright="-18000" contrast="30000"/>
                <a:extLst>
                  <a:ext uri="{28A0092B-C50C-407E-A947-70E740481C1C}">
                    <a14:useLocalDpi xmlns:a14="http://schemas.microsoft.com/office/drawing/2010/main" val="0"/>
                  </a:ext>
                </a:extLst>
              </a:blip>
              <a:srcRect r="35266" b="60960"/>
              <a:stretch>
                <a:fillRect/>
              </a:stretch>
            </p:blipFill>
            <p:spPr bwMode="auto">
              <a:xfrm>
                <a:off x="385" y="1344"/>
                <a:ext cx="2359" cy="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ext Box 11"/>
              <p:cNvSpPr txBox="1">
                <a:spLocks noChangeArrowheads="1"/>
              </p:cNvSpPr>
              <p:nvPr/>
            </p:nvSpPr>
            <p:spPr bwMode="auto">
              <a:xfrm>
                <a:off x="884" y="1434"/>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Memb.interna</a:t>
                </a:r>
              </a:p>
            </p:txBody>
          </p:sp>
          <p:sp>
            <p:nvSpPr>
              <p:cNvPr id="4" name="Text Box 13"/>
              <p:cNvSpPr txBox="1">
                <a:spLocks noChangeArrowheads="1"/>
              </p:cNvSpPr>
              <p:nvPr/>
            </p:nvSpPr>
            <p:spPr bwMode="auto">
              <a:xfrm>
                <a:off x="1837" y="3067"/>
                <a:ext cx="145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Espacio intermemb.</a:t>
                </a:r>
              </a:p>
            </p:txBody>
          </p:sp>
          <p:sp>
            <p:nvSpPr>
              <p:cNvPr id="13322" name="Text Box 14"/>
              <p:cNvSpPr txBox="1">
                <a:spLocks noChangeArrowheads="1"/>
              </p:cNvSpPr>
              <p:nvPr/>
            </p:nvSpPr>
            <p:spPr bwMode="auto">
              <a:xfrm>
                <a:off x="1973" y="2750"/>
                <a:ext cx="1043"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Memb.interna</a:t>
                </a:r>
              </a:p>
            </p:txBody>
          </p:sp>
          <p:sp>
            <p:nvSpPr>
              <p:cNvPr id="13323" name="Text Box 15"/>
              <p:cNvSpPr txBox="1">
                <a:spLocks noChangeArrowheads="1"/>
              </p:cNvSpPr>
              <p:nvPr/>
            </p:nvSpPr>
            <p:spPr bwMode="auto">
              <a:xfrm>
                <a:off x="249" y="1253"/>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Memb.externa</a:t>
                </a:r>
              </a:p>
            </p:txBody>
          </p:sp>
          <p:sp>
            <p:nvSpPr>
              <p:cNvPr id="13324" name="Text Box 16"/>
              <p:cNvSpPr txBox="1">
                <a:spLocks noChangeArrowheads="1"/>
              </p:cNvSpPr>
              <p:nvPr/>
            </p:nvSpPr>
            <p:spPr bwMode="auto">
              <a:xfrm>
                <a:off x="46" y="2976"/>
                <a:ext cx="657" cy="4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Crestas </a:t>
                </a:r>
              </a:p>
              <a:p>
                <a:pPr eaLnBrk="1" hangingPunct="1">
                  <a:spcBef>
                    <a:spcPct val="50000"/>
                  </a:spcBef>
                </a:pPr>
                <a:r>
                  <a:rPr lang="es-ES" altLang="es-AR" baseline="0"/>
                  <a:t>mitoc.</a:t>
                </a:r>
              </a:p>
            </p:txBody>
          </p:sp>
        </p:grpSp>
        <p:sp>
          <p:nvSpPr>
            <p:cNvPr id="13318" name="Text Box 17"/>
            <p:cNvSpPr txBox="1">
              <a:spLocks noChangeArrowheads="1"/>
            </p:cNvSpPr>
            <p:nvPr/>
          </p:nvSpPr>
          <p:spPr bwMode="auto">
            <a:xfrm>
              <a:off x="1338" y="1938"/>
              <a:ext cx="59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Matriz</a:t>
              </a:r>
            </a:p>
          </p:txBody>
        </p:sp>
      </p:grpSp>
    </p:spTree>
    <p:extLst>
      <p:ext uri="{BB962C8B-B14F-4D97-AF65-F5344CB8AC3E}">
        <p14:creationId xmlns:p14="http://schemas.microsoft.com/office/powerpoint/2010/main" val="1883991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21"/>
                                        </p:tgtEl>
                                        <p:attrNameLst>
                                          <p:attrName>style.visibility</p:attrName>
                                        </p:attrNameLst>
                                      </p:cBhvr>
                                      <p:to>
                                        <p:strVal val="visible"/>
                                      </p:to>
                                    </p:set>
                                    <p:animEffect transition="in" filter="box(in)">
                                      <p:cBhvr>
                                        <p:cTn id="7" dur="500"/>
                                        <p:tgtEl>
                                          <p:spTgt spid="133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68313" y="333375"/>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CADENA DE TRANSPORTE ELECTRONICO</a:t>
            </a:r>
          </a:p>
        </p:txBody>
      </p:sp>
      <p:sp>
        <p:nvSpPr>
          <p:cNvPr id="101379" name="Rectangle 3"/>
          <p:cNvSpPr>
            <a:spLocks noGrp="1" noChangeArrowheads="1"/>
          </p:cNvSpPr>
          <p:nvPr>
            <p:ph type="body" idx="1"/>
          </p:nvPr>
        </p:nvSpPr>
        <p:spPr>
          <a:xfrm>
            <a:off x="468313" y="1844675"/>
            <a:ext cx="8229600" cy="4525963"/>
          </a:xfrm>
          <a:solidFill>
            <a:srgbClr val="DDDDDD"/>
          </a:solidFill>
        </p:spPr>
        <p:txBody>
          <a:bodyPr>
            <a:normAutofit fontScale="92500"/>
          </a:bodyPr>
          <a:lstStyle/>
          <a:p>
            <a:pPr eaLnBrk="1" hangingPunct="1"/>
            <a:r>
              <a:rPr lang="es-ES" altLang="es-AR" sz="2800" b="1" dirty="0" smtClean="0"/>
              <a:t>Los componentes de la cadena se encuentran en la membrana mitocondrial interna.</a:t>
            </a:r>
          </a:p>
          <a:p>
            <a:pPr eaLnBrk="1" hangingPunct="1"/>
            <a:r>
              <a:rPr lang="es-ES" altLang="es-AR" sz="2800" b="1" dirty="0" smtClean="0"/>
              <a:t>Reciben equivalentes de reducción de NADH Y FADH</a:t>
            </a:r>
            <a:r>
              <a:rPr lang="es-ES" altLang="es-AR" sz="2800" b="1" baseline="-25000" dirty="0" smtClean="0"/>
              <a:t>2</a:t>
            </a:r>
            <a:r>
              <a:rPr lang="es-ES" altLang="es-AR" sz="2800" b="1" dirty="0" smtClean="0"/>
              <a:t> producidos en la matriz.</a:t>
            </a:r>
          </a:p>
          <a:p>
            <a:pPr eaLnBrk="1" hangingPunct="1"/>
            <a:r>
              <a:rPr lang="es-ES" altLang="es-AR" sz="2800" b="1" dirty="0" smtClean="0"/>
              <a:t>Los componentes se encuentran ordenados en orden creciente de sus potenciales de reducción.</a:t>
            </a:r>
          </a:p>
          <a:p>
            <a:pPr eaLnBrk="1" hangingPunct="1"/>
            <a:r>
              <a:rPr lang="es-ES" altLang="es-AR" sz="2800" b="1" dirty="0" smtClean="0"/>
              <a:t>El aceptor final de electrones es el oxígeno.</a:t>
            </a:r>
          </a:p>
          <a:p>
            <a:r>
              <a:rPr lang="es-ES" sz="2800" b="1" dirty="0">
                <a:solidFill>
                  <a:prstClr val="black"/>
                </a:solidFill>
                <a:latin typeface="Calibri" panose="020F0502020204030204" pitchFamily="34" charset="0"/>
              </a:rPr>
              <a:t>La energía que se libera durante la transferencia electrónica está acoplada a varios procesos </a:t>
            </a:r>
            <a:r>
              <a:rPr lang="es-ES" sz="2800" b="1" dirty="0" err="1">
                <a:solidFill>
                  <a:prstClr val="black"/>
                </a:solidFill>
                <a:latin typeface="Calibri" panose="020F0502020204030204" pitchFamily="34" charset="0"/>
              </a:rPr>
              <a:t>endergónicos</a:t>
            </a:r>
            <a:r>
              <a:rPr lang="es-ES" sz="2800" b="1" dirty="0">
                <a:solidFill>
                  <a:prstClr val="black"/>
                </a:solidFill>
                <a:latin typeface="Calibri" panose="020F0502020204030204" pitchFamily="34" charset="0"/>
              </a:rPr>
              <a:t> entre los que se destaca la síntesis de ATP.</a:t>
            </a:r>
          </a:p>
          <a:p>
            <a:pPr eaLnBrk="1" hangingPunct="1"/>
            <a:endParaRPr lang="es-ES" altLang="es-AR" sz="2800" b="1" dirty="0" smtClean="0"/>
          </a:p>
        </p:txBody>
      </p:sp>
    </p:spTree>
    <p:extLst>
      <p:ext uri="{BB962C8B-B14F-4D97-AF65-F5344CB8AC3E}">
        <p14:creationId xmlns:p14="http://schemas.microsoft.com/office/powerpoint/2010/main" val="10611391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4000" smtClean="0"/>
              <a:t>Potenciales de reducción estándar</a:t>
            </a:r>
          </a:p>
        </p:txBody>
      </p:sp>
      <p:sp>
        <p:nvSpPr>
          <p:cNvPr id="15363" name="Rectangle 5" descr="Diagonal hacia arriba clara"/>
          <p:cNvSpPr>
            <a:spLocks noChangeArrowheads="1"/>
          </p:cNvSpPr>
          <p:nvPr/>
        </p:nvSpPr>
        <p:spPr bwMode="auto">
          <a:xfrm>
            <a:off x="0" y="1555750"/>
            <a:ext cx="9144000" cy="5113338"/>
          </a:xfrm>
          <a:prstGeom prst="rect">
            <a:avLst/>
          </a:prstGeom>
          <a:pattFill prst="ltUpDiag">
            <a:fgClr>
              <a:srgbClr val="FBFDA1"/>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ES" altLang="es-AR" b="1" baseline="0"/>
          </a:p>
          <a:p>
            <a:pPr eaLnBrk="1" hangingPunct="1"/>
            <a:r>
              <a:rPr lang="es-ES" altLang="es-AR" sz="2400" b="1" baseline="0"/>
              <a:t>     2 H</a:t>
            </a:r>
            <a:r>
              <a:rPr lang="es-ES" altLang="es-AR" sz="2400" b="1" baseline="30000"/>
              <a:t>+</a:t>
            </a:r>
            <a:r>
              <a:rPr lang="es-ES" altLang="es-AR" sz="2400" b="1" baseline="0"/>
              <a:t>  +  2 e</a:t>
            </a:r>
            <a:r>
              <a:rPr lang="es-ES" altLang="es-AR" sz="2400" b="1" baseline="30000"/>
              <a:t>-</a:t>
            </a:r>
            <a:r>
              <a:rPr lang="es-ES" altLang="es-AR" sz="2400" b="1" baseline="0"/>
              <a:t>  →  H</a:t>
            </a:r>
            <a:r>
              <a:rPr lang="es-ES" altLang="es-AR" sz="2400" b="1"/>
              <a:t>2</a:t>
            </a:r>
            <a:r>
              <a:rPr lang="es-ES" altLang="es-AR" sz="2400" b="1" baseline="0"/>
              <a:t>                                                      -0.42 V</a:t>
            </a:r>
          </a:p>
          <a:p>
            <a:pPr eaLnBrk="1" hangingPunct="1"/>
            <a:r>
              <a:rPr lang="es-ES" altLang="es-AR" sz="2400" b="1" baseline="0"/>
              <a:t>     </a:t>
            </a:r>
            <a:r>
              <a:rPr lang="es-ES" altLang="es-AR" sz="2400" b="1" baseline="0">
                <a:solidFill>
                  <a:srgbClr val="F42B0A"/>
                </a:solidFill>
              </a:rPr>
              <a:t>NAD</a:t>
            </a:r>
            <a:r>
              <a:rPr lang="es-ES" altLang="es-AR" sz="2400" b="1" baseline="30000">
                <a:solidFill>
                  <a:srgbClr val="F42B0A"/>
                </a:solidFill>
              </a:rPr>
              <a:t>+</a:t>
            </a:r>
            <a:r>
              <a:rPr lang="es-ES" altLang="es-AR" sz="2400" b="1" baseline="0">
                <a:solidFill>
                  <a:srgbClr val="F42B0A"/>
                </a:solidFill>
              </a:rPr>
              <a:t> + H</a:t>
            </a:r>
            <a:r>
              <a:rPr lang="es-ES" altLang="es-AR" sz="2400" b="1" baseline="30000">
                <a:solidFill>
                  <a:srgbClr val="F42B0A"/>
                </a:solidFill>
              </a:rPr>
              <a:t>+</a:t>
            </a:r>
            <a:r>
              <a:rPr lang="es-ES" altLang="es-AR" sz="2400" b="1" baseline="0">
                <a:solidFill>
                  <a:srgbClr val="F42B0A"/>
                </a:solidFill>
              </a:rPr>
              <a:t> + 2 e</a:t>
            </a:r>
            <a:r>
              <a:rPr lang="es-ES" altLang="es-AR" sz="2400" b="1" baseline="30000">
                <a:solidFill>
                  <a:srgbClr val="F42B0A"/>
                </a:solidFill>
              </a:rPr>
              <a:t>- </a:t>
            </a:r>
            <a:r>
              <a:rPr lang="es-ES" altLang="es-AR" sz="2400" b="1" baseline="0">
                <a:solidFill>
                  <a:srgbClr val="F42B0A"/>
                </a:solidFill>
              </a:rPr>
              <a:t>→ NADH                                          -0.32 V</a:t>
            </a:r>
          </a:p>
          <a:p>
            <a:pPr eaLnBrk="1" hangingPunct="1"/>
            <a:r>
              <a:rPr lang="es-AR" altLang="es-AR" sz="2400" b="1" baseline="0"/>
              <a:t>     </a:t>
            </a:r>
            <a:r>
              <a:rPr lang="en-US" altLang="es-AR" sz="2400" b="1" baseline="0"/>
              <a:t>S  +  2 H</a:t>
            </a:r>
            <a:r>
              <a:rPr lang="en-US" altLang="es-AR" sz="2400" b="1" baseline="30000"/>
              <a:t>+</a:t>
            </a:r>
            <a:r>
              <a:rPr lang="en-US" altLang="es-AR" sz="2400" b="1" baseline="0"/>
              <a:t>  + 2 e</a:t>
            </a:r>
            <a:r>
              <a:rPr lang="en-US" altLang="es-AR" sz="2400" b="1" baseline="30000"/>
              <a:t>- </a:t>
            </a:r>
            <a:r>
              <a:rPr lang="en-US" altLang="es-AR" sz="2400" b="1" baseline="0"/>
              <a:t>→ H</a:t>
            </a:r>
            <a:r>
              <a:rPr lang="en-US" altLang="es-AR" sz="2400" b="1"/>
              <a:t>2</a:t>
            </a:r>
            <a:r>
              <a:rPr lang="en-US" altLang="es-AR" sz="2400" b="1" baseline="0"/>
              <a:t>S                                               -0.23 V</a:t>
            </a:r>
            <a:endParaRPr lang="es-ES" altLang="es-AR" sz="2400" b="1" baseline="0"/>
          </a:p>
          <a:p>
            <a:pPr eaLnBrk="1" hangingPunct="1"/>
            <a:r>
              <a:rPr lang="en-US" altLang="es-AR" sz="2400" b="1" baseline="0"/>
              <a:t>     </a:t>
            </a:r>
            <a:r>
              <a:rPr lang="es-AR" altLang="es-AR" sz="2400" b="1" baseline="0">
                <a:solidFill>
                  <a:srgbClr val="F42B0A"/>
                </a:solidFill>
              </a:rPr>
              <a:t>FAD + 2 H</a:t>
            </a:r>
            <a:r>
              <a:rPr lang="es-AR" altLang="es-AR" sz="2400" b="1" baseline="30000">
                <a:solidFill>
                  <a:srgbClr val="F42B0A"/>
                </a:solidFill>
              </a:rPr>
              <a:t>+</a:t>
            </a:r>
            <a:r>
              <a:rPr lang="es-AR" altLang="es-AR" sz="2400" b="1" baseline="0">
                <a:solidFill>
                  <a:srgbClr val="F42B0A"/>
                </a:solidFill>
              </a:rPr>
              <a:t> + 2 e- → FADH</a:t>
            </a:r>
            <a:r>
              <a:rPr lang="es-AR" altLang="es-AR" sz="2400" b="1">
                <a:solidFill>
                  <a:srgbClr val="F42B0A"/>
                </a:solidFill>
              </a:rPr>
              <a:t>2</a:t>
            </a:r>
            <a:r>
              <a:rPr lang="es-AR" altLang="es-AR" sz="2400" b="1" baseline="0">
                <a:solidFill>
                  <a:srgbClr val="F42B0A"/>
                </a:solidFill>
              </a:rPr>
              <a:t>                                       -0.22 V</a:t>
            </a:r>
            <a:endParaRPr lang="es-ES" altLang="es-AR" sz="2400" b="1" baseline="0">
              <a:solidFill>
                <a:srgbClr val="F42B0A"/>
              </a:solidFill>
            </a:endParaRPr>
          </a:p>
          <a:p>
            <a:pPr eaLnBrk="1" hangingPunct="1"/>
            <a:r>
              <a:rPr lang="es-AR" altLang="es-AR" sz="2400" b="1" baseline="0"/>
              <a:t>     </a:t>
            </a:r>
            <a:r>
              <a:rPr lang="es-ES" altLang="es-AR" sz="2400" b="1" baseline="0"/>
              <a:t>Acetaldehído + 2 H</a:t>
            </a:r>
            <a:r>
              <a:rPr lang="es-ES" altLang="es-AR" sz="2400" b="1" baseline="30000"/>
              <a:t>+</a:t>
            </a:r>
            <a:r>
              <a:rPr lang="es-ES" altLang="es-AR" sz="2400" b="1" baseline="0"/>
              <a:t> + 2 e</a:t>
            </a:r>
            <a:r>
              <a:rPr lang="es-ES" altLang="es-AR" sz="2400" b="1" baseline="30000"/>
              <a:t>-</a:t>
            </a:r>
            <a:r>
              <a:rPr lang="es-ES" altLang="es-AR" sz="2400" b="1" baseline="0"/>
              <a:t> → etanol                         -0.20 V</a:t>
            </a:r>
          </a:p>
          <a:p>
            <a:pPr eaLnBrk="1" hangingPunct="1"/>
            <a:r>
              <a:rPr lang="es-ES" altLang="es-AR" sz="2400" b="1" baseline="0"/>
              <a:t>     Piruvato + 2 H+ + 2 e- → lactato                               -0.19 V</a:t>
            </a:r>
          </a:p>
          <a:p>
            <a:pPr eaLnBrk="1" hangingPunct="1"/>
            <a:r>
              <a:rPr lang="es-ES" altLang="es-AR" sz="2400" b="1" baseline="0"/>
              <a:t>     Cu</a:t>
            </a:r>
            <a:r>
              <a:rPr lang="es-ES" altLang="es-AR" sz="2400" b="1" baseline="30000"/>
              <a:t>+</a:t>
            </a:r>
            <a:r>
              <a:rPr lang="es-ES" altLang="es-AR" sz="2400" b="1" baseline="0"/>
              <a:t> → Cu</a:t>
            </a:r>
            <a:r>
              <a:rPr lang="es-ES" altLang="es-AR" sz="2400" b="1" baseline="30000"/>
              <a:t>2+</a:t>
            </a:r>
            <a:r>
              <a:rPr lang="es-ES" altLang="es-AR" sz="2400" b="1" baseline="0"/>
              <a:t> + e-                                                          -0.16 V</a:t>
            </a:r>
          </a:p>
          <a:p>
            <a:pPr eaLnBrk="1" hangingPunct="1"/>
            <a:r>
              <a:rPr lang="es-ES" altLang="es-AR" sz="2400" b="1" baseline="0"/>
              <a:t>     Citocromo b (Fe</a:t>
            </a:r>
            <a:r>
              <a:rPr lang="es-ES" altLang="es-AR" sz="2400" b="1" baseline="30000"/>
              <a:t>3+</a:t>
            </a:r>
            <a:r>
              <a:rPr lang="es-ES" altLang="es-AR" sz="2400" b="1" baseline="0"/>
              <a:t>) + e</a:t>
            </a:r>
            <a:r>
              <a:rPr lang="es-ES" altLang="es-AR" sz="2400" b="1" baseline="30000"/>
              <a:t>-</a:t>
            </a:r>
            <a:r>
              <a:rPr lang="es-ES" altLang="es-AR" sz="2400" b="1" baseline="0"/>
              <a:t> → citocromo b (Fe</a:t>
            </a:r>
            <a:r>
              <a:rPr lang="es-ES" altLang="es-AR" sz="2400" b="1" baseline="30000"/>
              <a:t>2+</a:t>
            </a:r>
            <a:r>
              <a:rPr lang="es-ES" altLang="es-AR" sz="2400" b="1" baseline="0"/>
              <a:t>)       + 0.075 V</a:t>
            </a:r>
          </a:p>
          <a:p>
            <a:pPr eaLnBrk="1" hangingPunct="1"/>
            <a:r>
              <a:rPr lang="es-ES" altLang="es-AR" sz="2400" b="1" baseline="0"/>
              <a:t>     Citocromo c1 (Fe</a:t>
            </a:r>
            <a:r>
              <a:rPr lang="es-ES" altLang="es-AR" sz="2400" b="1" baseline="30000"/>
              <a:t>3+</a:t>
            </a:r>
            <a:r>
              <a:rPr lang="es-ES" altLang="es-AR" sz="2400" b="1" baseline="0"/>
              <a:t>) + e</a:t>
            </a:r>
            <a:r>
              <a:rPr lang="es-ES" altLang="es-AR" sz="2400" b="1" baseline="30000"/>
              <a:t>-</a:t>
            </a:r>
            <a:r>
              <a:rPr lang="es-ES" altLang="es-AR" sz="2400" b="1" baseline="0"/>
              <a:t> → citocromo c</a:t>
            </a:r>
            <a:r>
              <a:rPr lang="es-ES" altLang="es-AR" sz="2400" b="1"/>
              <a:t>1</a:t>
            </a:r>
            <a:r>
              <a:rPr lang="es-ES" altLang="es-AR" sz="2400" b="1" baseline="0"/>
              <a:t> (Fe</a:t>
            </a:r>
            <a:r>
              <a:rPr lang="es-ES" altLang="es-AR" sz="2400" b="1" baseline="30000"/>
              <a:t>2+</a:t>
            </a:r>
            <a:r>
              <a:rPr lang="es-ES" altLang="es-AR" sz="2400" b="1" baseline="0"/>
              <a:t>)    + 0.22  V</a:t>
            </a:r>
          </a:p>
          <a:p>
            <a:pPr eaLnBrk="1" hangingPunct="1"/>
            <a:r>
              <a:rPr lang="es-ES" altLang="es-AR" sz="2400" b="1" baseline="0"/>
              <a:t>     Citocromo c (Fe</a:t>
            </a:r>
            <a:r>
              <a:rPr lang="es-ES" altLang="es-AR" sz="2400" b="1" baseline="30000"/>
              <a:t>3+</a:t>
            </a:r>
            <a:r>
              <a:rPr lang="es-ES" altLang="es-AR" sz="2400" b="1" baseline="0"/>
              <a:t>) + e</a:t>
            </a:r>
            <a:r>
              <a:rPr lang="es-ES" altLang="es-AR" sz="2400" b="1" baseline="30000"/>
              <a:t>-</a:t>
            </a:r>
            <a:r>
              <a:rPr lang="es-ES" altLang="es-AR" sz="2400" b="1" baseline="0"/>
              <a:t> → citocromo c (Fe</a:t>
            </a:r>
            <a:r>
              <a:rPr lang="es-ES" altLang="es-AR" sz="2400" b="1" baseline="30000"/>
              <a:t>2+</a:t>
            </a:r>
            <a:r>
              <a:rPr lang="es-ES" altLang="es-AR" sz="2400" b="1" baseline="0"/>
              <a:t>)       + 0.235 V</a:t>
            </a:r>
          </a:p>
          <a:p>
            <a:pPr eaLnBrk="1" hangingPunct="1"/>
            <a:r>
              <a:rPr lang="es-ES" altLang="es-AR" sz="2400" b="1" baseline="0"/>
              <a:t>     Citocromo a (Fe</a:t>
            </a:r>
            <a:r>
              <a:rPr lang="es-ES" altLang="es-AR" sz="2400" b="1" baseline="30000"/>
              <a:t>3+</a:t>
            </a:r>
            <a:r>
              <a:rPr lang="es-ES" altLang="es-AR" sz="2400" b="1" baseline="0"/>
              <a:t>) + e- → citocromo a (Fe</a:t>
            </a:r>
            <a:r>
              <a:rPr lang="es-ES" altLang="es-AR" sz="2400" b="1" baseline="30000"/>
              <a:t>2+</a:t>
            </a:r>
            <a:r>
              <a:rPr lang="es-ES" altLang="es-AR" sz="2400" b="1" baseline="0"/>
              <a:t>)       + 0.29  V</a:t>
            </a:r>
          </a:p>
          <a:p>
            <a:pPr eaLnBrk="1" hangingPunct="1"/>
            <a:r>
              <a:rPr lang="es-ES" altLang="es-AR" sz="2400" b="1" baseline="0"/>
              <a:t>     Fe</a:t>
            </a:r>
            <a:r>
              <a:rPr lang="es-ES" altLang="es-AR" sz="2400" b="1" baseline="30000"/>
              <a:t>3+</a:t>
            </a:r>
            <a:r>
              <a:rPr lang="es-ES" altLang="es-AR" sz="2400" b="1" baseline="0"/>
              <a:t> + e- → Fe</a:t>
            </a:r>
            <a:r>
              <a:rPr lang="es-ES" altLang="es-AR" sz="2400" b="1" baseline="30000"/>
              <a:t>2+</a:t>
            </a:r>
            <a:r>
              <a:rPr lang="es-ES" altLang="es-AR" sz="2400" b="1" baseline="0"/>
              <a:t>                                                       + 0.77  V</a:t>
            </a:r>
          </a:p>
          <a:p>
            <a:pPr eaLnBrk="1" hangingPunct="1"/>
            <a:r>
              <a:rPr lang="es-ES" altLang="es-AR" sz="2400" b="1" baseline="0"/>
              <a:t>     </a:t>
            </a:r>
            <a:r>
              <a:rPr lang="es-ES" altLang="es-AR" sz="2400" b="1" baseline="0">
                <a:solidFill>
                  <a:srgbClr val="F42B0A"/>
                </a:solidFill>
              </a:rPr>
              <a:t>½ O</a:t>
            </a:r>
            <a:r>
              <a:rPr lang="es-ES" altLang="es-AR" sz="2400" b="1">
                <a:solidFill>
                  <a:srgbClr val="F42B0A"/>
                </a:solidFill>
              </a:rPr>
              <a:t>2</a:t>
            </a:r>
            <a:r>
              <a:rPr lang="es-ES" altLang="es-AR" sz="2400" b="1" baseline="0">
                <a:solidFill>
                  <a:srgbClr val="F42B0A"/>
                </a:solidFill>
              </a:rPr>
              <a:t> + 2 H</a:t>
            </a:r>
            <a:r>
              <a:rPr lang="es-ES" altLang="es-AR" sz="2400" b="1" baseline="30000">
                <a:solidFill>
                  <a:srgbClr val="F42B0A"/>
                </a:solidFill>
              </a:rPr>
              <a:t>+</a:t>
            </a:r>
            <a:r>
              <a:rPr lang="es-ES" altLang="es-AR" sz="2400" b="1" baseline="0">
                <a:solidFill>
                  <a:srgbClr val="F42B0A"/>
                </a:solidFill>
              </a:rPr>
              <a:t> + 2 e</a:t>
            </a:r>
            <a:r>
              <a:rPr lang="es-ES" altLang="es-AR" sz="2400" b="1" baseline="30000">
                <a:solidFill>
                  <a:srgbClr val="F42B0A"/>
                </a:solidFill>
              </a:rPr>
              <a:t>-</a:t>
            </a:r>
            <a:r>
              <a:rPr lang="es-ES" altLang="es-AR" sz="2400" b="1" baseline="0">
                <a:solidFill>
                  <a:srgbClr val="F42B0A"/>
                </a:solidFill>
              </a:rPr>
              <a:t> → H</a:t>
            </a:r>
            <a:r>
              <a:rPr lang="es-ES" altLang="es-AR" sz="2400" b="1">
                <a:solidFill>
                  <a:srgbClr val="F42B0A"/>
                </a:solidFill>
              </a:rPr>
              <a:t>2</a:t>
            </a:r>
            <a:r>
              <a:rPr lang="es-ES" altLang="es-AR" sz="2400" b="1" baseline="0">
                <a:solidFill>
                  <a:srgbClr val="F42B0A"/>
                </a:solidFill>
              </a:rPr>
              <a:t>O                                        +  0.82 V</a:t>
            </a:r>
          </a:p>
        </p:txBody>
      </p:sp>
    </p:spTree>
    <p:extLst>
      <p:ext uri="{BB962C8B-B14F-4D97-AF65-F5344CB8AC3E}">
        <p14:creationId xmlns:p14="http://schemas.microsoft.com/office/powerpoint/2010/main" val="680244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1340768"/>
            <a:ext cx="5561711"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4771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COMPONENTES DE LA CADENA DE TRANSPORTE ELECTRONICO</a:t>
            </a:r>
          </a:p>
        </p:txBody>
      </p:sp>
      <p:sp>
        <p:nvSpPr>
          <p:cNvPr id="111619" name="Rectangle 3"/>
          <p:cNvSpPr>
            <a:spLocks noGrp="1" noChangeArrowheads="1"/>
          </p:cNvSpPr>
          <p:nvPr>
            <p:ph type="body" idx="1"/>
          </p:nvPr>
        </p:nvSpPr>
        <p:spPr>
          <a:xfrm>
            <a:off x="457200" y="1624013"/>
            <a:ext cx="8229600" cy="4525962"/>
          </a:xfrm>
        </p:spPr>
        <p:txBody>
          <a:bodyPr>
            <a:noAutofit/>
          </a:bodyPr>
          <a:lstStyle/>
          <a:p>
            <a:pPr eaLnBrk="1" hangingPunct="1">
              <a:lnSpc>
                <a:spcPct val="90000"/>
              </a:lnSpc>
            </a:pPr>
            <a:r>
              <a:rPr lang="es-ES" altLang="es-AR" sz="2800" b="1" dirty="0" smtClean="0"/>
              <a:t>FLAVOPROTEINAS</a:t>
            </a:r>
            <a:r>
              <a:rPr lang="es-ES" altLang="es-AR" sz="2800" dirty="0" smtClean="0"/>
              <a:t>: FMN </a:t>
            </a:r>
            <a:r>
              <a:rPr lang="es-ES" altLang="es-AR" sz="2800" dirty="0" err="1" smtClean="0"/>
              <a:t>ó</a:t>
            </a:r>
            <a:r>
              <a:rPr lang="es-ES" altLang="es-AR" sz="2800" dirty="0" smtClean="0"/>
              <a:t> FAD: Transportan 2 e</a:t>
            </a:r>
            <a:r>
              <a:rPr lang="es-ES" altLang="es-AR" sz="2800" baseline="30000" dirty="0" smtClean="0"/>
              <a:t>- </a:t>
            </a:r>
            <a:r>
              <a:rPr lang="es-ES" altLang="es-AR" sz="2800" dirty="0" smtClean="0"/>
              <a:t>y 2 H</a:t>
            </a:r>
            <a:r>
              <a:rPr lang="es-ES" altLang="es-AR" sz="2800" baseline="30000" dirty="0" smtClean="0"/>
              <a:t>+</a:t>
            </a:r>
            <a:endParaRPr lang="es-ES" altLang="es-AR" sz="2800" dirty="0" smtClean="0"/>
          </a:p>
          <a:p>
            <a:pPr eaLnBrk="1" hangingPunct="1">
              <a:lnSpc>
                <a:spcPct val="90000"/>
              </a:lnSpc>
              <a:buFontTx/>
              <a:buNone/>
            </a:pPr>
            <a:endParaRPr lang="es-ES" altLang="es-AR" sz="2800" dirty="0" smtClean="0"/>
          </a:p>
          <a:p>
            <a:pPr eaLnBrk="1" hangingPunct="1">
              <a:lnSpc>
                <a:spcPct val="90000"/>
              </a:lnSpc>
            </a:pPr>
            <a:r>
              <a:rPr lang="es-ES" altLang="es-AR" sz="2800" b="1" dirty="0" smtClean="0"/>
              <a:t>PROTEINAS FERROSULFURADAS</a:t>
            </a:r>
            <a:r>
              <a:rPr lang="es-ES" altLang="es-AR" sz="2800" dirty="0" smtClean="0"/>
              <a:t>: transportan e</a:t>
            </a:r>
            <a:r>
              <a:rPr lang="es-ES" altLang="es-AR" sz="2800" baseline="30000" dirty="0" smtClean="0"/>
              <a:t>- </a:t>
            </a:r>
            <a:r>
              <a:rPr lang="es-ES" altLang="es-AR" sz="2800" dirty="0" smtClean="0"/>
              <a:t>(Fe</a:t>
            </a:r>
            <a:r>
              <a:rPr lang="es-ES" altLang="es-AR" sz="2800" baseline="30000" dirty="0" smtClean="0"/>
              <a:t>+++     </a:t>
            </a:r>
            <a:r>
              <a:rPr lang="es-ES" altLang="es-AR" sz="2800" dirty="0" smtClean="0"/>
              <a:t>Fe</a:t>
            </a:r>
            <a:r>
              <a:rPr lang="es-ES" altLang="es-AR" sz="2800" baseline="30000" dirty="0" smtClean="0"/>
              <a:t>++)</a:t>
            </a:r>
          </a:p>
          <a:p>
            <a:pPr eaLnBrk="1" hangingPunct="1">
              <a:lnSpc>
                <a:spcPct val="90000"/>
              </a:lnSpc>
            </a:pPr>
            <a:endParaRPr lang="es-ES" altLang="es-AR" sz="2800" dirty="0" smtClean="0"/>
          </a:p>
          <a:p>
            <a:pPr eaLnBrk="1" hangingPunct="1">
              <a:lnSpc>
                <a:spcPct val="90000"/>
              </a:lnSpc>
            </a:pPr>
            <a:r>
              <a:rPr lang="es-ES" altLang="es-AR" sz="2800" b="1" dirty="0" smtClean="0"/>
              <a:t>COENZIMA Q </a:t>
            </a:r>
            <a:r>
              <a:rPr lang="es-ES" altLang="es-AR" sz="2800" b="1" dirty="0" err="1" smtClean="0"/>
              <a:t>ó</a:t>
            </a:r>
            <a:r>
              <a:rPr lang="es-ES" altLang="es-AR" sz="2800" b="1" dirty="0" smtClean="0"/>
              <a:t> UBIQUINONA</a:t>
            </a:r>
            <a:r>
              <a:rPr lang="es-ES" altLang="es-AR" sz="2800" dirty="0" smtClean="0"/>
              <a:t>: </a:t>
            </a:r>
            <a:r>
              <a:rPr lang="es-ES" altLang="es-AR" sz="2800" dirty="0" err="1" smtClean="0"/>
              <a:t>Quinona</a:t>
            </a:r>
            <a:r>
              <a:rPr lang="es-ES" altLang="es-AR" sz="2800" dirty="0" smtClean="0"/>
              <a:t> </a:t>
            </a:r>
            <a:r>
              <a:rPr lang="es-ES" altLang="es-AR" sz="2800" dirty="0" err="1" smtClean="0"/>
              <a:t>isoprenoide</a:t>
            </a:r>
            <a:r>
              <a:rPr lang="es-ES" altLang="es-AR" sz="2800" dirty="0" smtClean="0"/>
              <a:t> </a:t>
            </a:r>
            <a:r>
              <a:rPr lang="es-ES" altLang="es-AR" sz="2800" b="1" dirty="0" smtClean="0"/>
              <a:t>no proteica</a:t>
            </a:r>
            <a:r>
              <a:rPr lang="es-ES" altLang="es-AR" sz="2800" dirty="0" smtClean="0"/>
              <a:t>. Transporta 1 e</a:t>
            </a:r>
            <a:r>
              <a:rPr lang="es-ES" altLang="es-AR" sz="2800" baseline="30000" dirty="0" smtClean="0"/>
              <a:t>-</a:t>
            </a:r>
            <a:r>
              <a:rPr lang="es-ES" altLang="es-AR" sz="2800" dirty="0" smtClean="0"/>
              <a:t> y libera  2 H</a:t>
            </a:r>
            <a:r>
              <a:rPr lang="es-ES" altLang="es-AR" sz="2800" baseline="30000" dirty="0" smtClean="0"/>
              <a:t>+</a:t>
            </a:r>
            <a:r>
              <a:rPr lang="es-ES" altLang="es-AR" sz="2800" dirty="0" smtClean="0"/>
              <a:t> a la matriz. </a:t>
            </a:r>
          </a:p>
          <a:p>
            <a:pPr eaLnBrk="1" hangingPunct="1">
              <a:lnSpc>
                <a:spcPct val="90000"/>
              </a:lnSpc>
            </a:pPr>
            <a:endParaRPr lang="es-ES" altLang="es-AR" sz="2800" baseline="30000" dirty="0" smtClean="0"/>
          </a:p>
          <a:p>
            <a:pPr eaLnBrk="1" hangingPunct="1">
              <a:lnSpc>
                <a:spcPct val="90000"/>
              </a:lnSpc>
            </a:pPr>
            <a:r>
              <a:rPr lang="es-ES" altLang="es-AR" sz="2800" b="1" dirty="0" smtClean="0"/>
              <a:t>CITOCROMOS</a:t>
            </a:r>
            <a:r>
              <a:rPr lang="es-ES" altLang="es-AR" sz="2800" dirty="0" smtClean="0"/>
              <a:t> b, c, c</a:t>
            </a:r>
            <a:r>
              <a:rPr lang="es-ES" altLang="es-AR" sz="2800" baseline="-25000" dirty="0" smtClean="0"/>
              <a:t>1</a:t>
            </a:r>
            <a:r>
              <a:rPr lang="es-ES" altLang="es-AR" sz="2800" dirty="0" smtClean="0"/>
              <a:t>, a, a</a:t>
            </a:r>
            <a:r>
              <a:rPr lang="es-ES" altLang="es-AR" sz="2800" baseline="-25000" dirty="0" smtClean="0"/>
              <a:t>3</a:t>
            </a:r>
            <a:r>
              <a:rPr lang="es-ES" altLang="es-AR" sz="2800" dirty="0" smtClean="0"/>
              <a:t>: </a:t>
            </a:r>
            <a:r>
              <a:rPr lang="es-ES" altLang="es-AR" sz="2800" b="1" dirty="0" smtClean="0"/>
              <a:t>Proteínas</a:t>
            </a:r>
            <a:r>
              <a:rPr lang="es-ES" altLang="es-AR" sz="2800" dirty="0" smtClean="0"/>
              <a:t> que contienen un </a:t>
            </a:r>
            <a:r>
              <a:rPr lang="es-ES" altLang="es-AR" sz="2800" b="1" dirty="0" smtClean="0"/>
              <a:t>grupo</a:t>
            </a:r>
            <a:r>
              <a:rPr lang="es-ES" altLang="es-AR" sz="2800" dirty="0" smtClean="0"/>
              <a:t> </a:t>
            </a:r>
            <a:r>
              <a:rPr lang="es-ES" altLang="es-AR" sz="2800" b="1" dirty="0" err="1" smtClean="0"/>
              <a:t>hemo</a:t>
            </a:r>
            <a:r>
              <a:rPr lang="es-ES" altLang="es-AR" sz="2800" dirty="0" smtClean="0"/>
              <a:t>. Transportan 1 e</a:t>
            </a:r>
            <a:r>
              <a:rPr lang="es-ES" altLang="es-AR" sz="2800" baseline="30000" dirty="0" smtClean="0"/>
              <a:t>-</a:t>
            </a:r>
            <a:endParaRPr lang="es-ES" altLang="es-AR" sz="2800" dirty="0" smtClean="0"/>
          </a:p>
          <a:p>
            <a:pPr eaLnBrk="1" hangingPunct="1">
              <a:lnSpc>
                <a:spcPct val="90000"/>
              </a:lnSpc>
              <a:buFontTx/>
              <a:buNone/>
            </a:pPr>
            <a:endParaRPr lang="es-ES" altLang="es-AR" sz="2800" dirty="0" smtClean="0"/>
          </a:p>
        </p:txBody>
      </p:sp>
      <p:sp>
        <p:nvSpPr>
          <p:cNvPr id="111620" name="Line 4"/>
          <p:cNvSpPr>
            <a:spLocks noChangeShapeType="1"/>
          </p:cNvSpPr>
          <p:nvPr/>
        </p:nvSpPr>
        <p:spPr bwMode="auto">
          <a:xfrm>
            <a:off x="7308304" y="2708920"/>
            <a:ext cx="431800" cy="15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26244414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457200" y="274638"/>
            <a:ext cx="8229600" cy="106680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REACCION DE LA UBIQUINONA</a:t>
            </a:r>
          </a:p>
        </p:txBody>
      </p:sp>
      <p:grpSp>
        <p:nvGrpSpPr>
          <p:cNvPr id="3078" name="Group 3"/>
          <p:cNvGrpSpPr>
            <a:grpSpLocks/>
          </p:cNvGrpSpPr>
          <p:nvPr/>
        </p:nvGrpSpPr>
        <p:grpSpPr bwMode="auto">
          <a:xfrm>
            <a:off x="250825" y="1557338"/>
            <a:ext cx="2447925" cy="2454275"/>
            <a:chOff x="158" y="981"/>
            <a:chExt cx="1542" cy="1546"/>
          </a:xfrm>
        </p:grpSpPr>
        <p:grpSp>
          <p:nvGrpSpPr>
            <p:cNvPr id="3109" name="Group 4"/>
            <p:cNvGrpSpPr>
              <a:grpSpLocks/>
            </p:cNvGrpSpPr>
            <p:nvPr/>
          </p:nvGrpSpPr>
          <p:grpSpPr bwMode="auto">
            <a:xfrm>
              <a:off x="249" y="981"/>
              <a:ext cx="1361" cy="1332"/>
              <a:chOff x="249" y="981"/>
              <a:chExt cx="1361" cy="1332"/>
            </a:xfrm>
          </p:grpSpPr>
          <p:graphicFrame>
            <p:nvGraphicFramePr>
              <p:cNvPr id="3076" name="Object 5"/>
              <p:cNvGraphicFramePr>
                <a:graphicFrameLocks noChangeAspect="1"/>
              </p:cNvGraphicFramePr>
              <p:nvPr/>
            </p:nvGraphicFramePr>
            <p:xfrm>
              <a:off x="249" y="981"/>
              <a:ext cx="1361" cy="1332"/>
            </p:xfrm>
            <a:graphic>
              <a:graphicData uri="http://schemas.openxmlformats.org/presentationml/2006/ole">
                <mc:AlternateContent xmlns:mc="http://schemas.openxmlformats.org/markup-compatibility/2006">
                  <mc:Choice xmlns:v="urn:schemas-microsoft-com:vml" Requires="v">
                    <p:oleObj spid="_x0000_s3254" name="Fotografía de Photo Editor" r:id="rId3" imgW="3801006" imgH="2114845" progId="MSPhotoEd.3">
                      <p:embed/>
                    </p:oleObj>
                  </mc:Choice>
                  <mc:Fallback>
                    <p:oleObj name="Fotografía de Photo Editor" r:id="rId3" imgW="3801006" imgH="2114845" progId="MSPhotoEd.3">
                      <p:embed/>
                      <p:pic>
                        <p:nvPicPr>
                          <p:cNvPr id="0" name=""/>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41121" b="9167"/>
                          <a:stretch>
                            <a:fillRect/>
                          </a:stretch>
                        </p:blipFill>
                        <p:spPr bwMode="auto">
                          <a:xfrm>
                            <a:off x="249" y="981"/>
                            <a:ext cx="1361" cy="13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11" name="Text Box 6"/>
              <p:cNvSpPr txBox="1">
                <a:spLocks noChangeArrowheads="1"/>
              </p:cNvSpPr>
              <p:nvPr/>
            </p:nvSpPr>
            <p:spPr bwMode="auto">
              <a:xfrm>
                <a:off x="1383" y="1616"/>
                <a:ext cx="22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t>
                </a:r>
              </a:p>
            </p:txBody>
          </p:sp>
        </p:grpSp>
        <p:sp>
          <p:nvSpPr>
            <p:cNvPr id="3110" name="Text Box 7"/>
            <p:cNvSpPr txBox="1">
              <a:spLocks noChangeArrowheads="1"/>
            </p:cNvSpPr>
            <p:nvPr/>
          </p:nvSpPr>
          <p:spPr bwMode="auto">
            <a:xfrm>
              <a:off x="158" y="2296"/>
              <a:ext cx="1542"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baseline="0"/>
                <a:t>Ubiquinona (UQ)</a:t>
              </a:r>
            </a:p>
          </p:txBody>
        </p:sp>
      </p:grpSp>
      <p:grpSp>
        <p:nvGrpSpPr>
          <p:cNvPr id="3079" name="Group 8"/>
          <p:cNvGrpSpPr>
            <a:grpSpLocks/>
          </p:cNvGrpSpPr>
          <p:nvPr/>
        </p:nvGrpSpPr>
        <p:grpSpPr bwMode="auto">
          <a:xfrm>
            <a:off x="2843213" y="2205038"/>
            <a:ext cx="1657350" cy="503237"/>
            <a:chOff x="1791" y="1389"/>
            <a:chExt cx="1044" cy="317"/>
          </a:xfrm>
        </p:grpSpPr>
        <p:sp>
          <p:nvSpPr>
            <p:cNvPr id="3107" name="Line 9"/>
            <p:cNvSpPr>
              <a:spLocks noChangeShapeType="1"/>
            </p:cNvSpPr>
            <p:nvPr/>
          </p:nvSpPr>
          <p:spPr bwMode="auto">
            <a:xfrm>
              <a:off x="1791" y="1706"/>
              <a:ext cx="1044"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108" name="Text Box 10"/>
            <p:cNvSpPr txBox="1">
              <a:spLocks noChangeArrowheads="1"/>
            </p:cNvSpPr>
            <p:nvPr/>
          </p:nvSpPr>
          <p:spPr bwMode="auto">
            <a:xfrm>
              <a:off x="1837" y="1389"/>
              <a:ext cx="59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e</a:t>
              </a:r>
              <a:r>
                <a:rPr lang="es-ES" altLang="es-AR" b="1" baseline="30000">
                  <a:solidFill>
                    <a:srgbClr val="F42B0A"/>
                  </a:solidFill>
                </a:rPr>
                <a:t>-</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grpSp>
      <p:grpSp>
        <p:nvGrpSpPr>
          <p:cNvPr id="3080" name="Group 11"/>
          <p:cNvGrpSpPr>
            <a:grpSpLocks/>
          </p:cNvGrpSpPr>
          <p:nvPr/>
        </p:nvGrpSpPr>
        <p:grpSpPr bwMode="auto">
          <a:xfrm>
            <a:off x="4427538" y="1412875"/>
            <a:ext cx="2592387" cy="2527300"/>
            <a:chOff x="2789" y="890"/>
            <a:chExt cx="1633" cy="1592"/>
          </a:xfrm>
        </p:grpSpPr>
        <p:sp>
          <p:nvSpPr>
            <p:cNvPr id="3098" name="Text Box 12"/>
            <p:cNvSpPr txBox="1">
              <a:spLocks noChangeArrowheads="1"/>
            </p:cNvSpPr>
            <p:nvPr/>
          </p:nvSpPr>
          <p:spPr bwMode="auto">
            <a:xfrm>
              <a:off x="2789" y="2251"/>
              <a:ext cx="1633"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Radical semiquinona</a:t>
              </a:r>
            </a:p>
          </p:txBody>
        </p:sp>
        <p:grpSp>
          <p:nvGrpSpPr>
            <p:cNvPr id="3099" name="Group 13"/>
            <p:cNvGrpSpPr>
              <a:grpSpLocks/>
            </p:cNvGrpSpPr>
            <p:nvPr/>
          </p:nvGrpSpPr>
          <p:grpSpPr bwMode="auto">
            <a:xfrm>
              <a:off x="3016" y="890"/>
              <a:ext cx="1361" cy="1377"/>
              <a:chOff x="3016" y="890"/>
              <a:chExt cx="1361" cy="1377"/>
            </a:xfrm>
          </p:grpSpPr>
          <p:grpSp>
            <p:nvGrpSpPr>
              <p:cNvPr id="3100" name="Group 14"/>
              <p:cNvGrpSpPr>
                <a:grpSpLocks/>
              </p:cNvGrpSpPr>
              <p:nvPr/>
            </p:nvGrpSpPr>
            <p:grpSpPr bwMode="auto">
              <a:xfrm>
                <a:off x="3016" y="890"/>
                <a:ext cx="1361" cy="1377"/>
                <a:chOff x="2925" y="890"/>
                <a:chExt cx="1361" cy="1377"/>
              </a:xfrm>
            </p:grpSpPr>
            <p:grpSp>
              <p:nvGrpSpPr>
                <p:cNvPr id="3102" name="Group 15"/>
                <p:cNvGrpSpPr>
                  <a:grpSpLocks/>
                </p:cNvGrpSpPr>
                <p:nvPr/>
              </p:nvGrpSpPr>
              <p:grpSpPr bwMode="auto">
                <a:xfrm>
                  <a:off x="2925" y="935"/>
                  <a:ext cx="1361" cy="1332"/>
                  <a:chOff x="249" y="981"/>
                  <a:chExt cx="1361" cy="1332"/>
                </a:xfrm>
              </p:grpSpPr>
              <p:graphicFrame>
                <p:nvGraphicFramePr>
                  <p:cNvPr id="3075" name="Object 16"/>
                  <p:cNvGraphicFramePr>
                    <a:graphicFrameLocks noChangeAspect="1"/>
                  </p:cNvGraphicFramePr>
                  <p:nvPr/>
                </p:nvGraphicFramePr>
                <p:xfrm>
                  <a:off x="249" y="981"/>
                  <a:ext cx="1361" cy="1332"/>
                </p:xfrm>
                <a:graphic>
                  <a:graphicData uri="http://schemas.openxmlformats.org/presentationml/2006/ole">
                    <mc:AlternateContent xmlns:mc="http://schemas.openxmlformats.org/markup-compatibility/2006">
                      <mc:Choice xmlns:v="urn:schemas-microsoft-com:vml" Requires="v">
                        <p:oleObj spid="_x0000_s3255" name="Fotografía de Photo Editor" r:id="rId5" imgW="3801006" imgH="2114845" progId="MSPhotoEd.3">
                          <p:embed/>
                        </p:oleObj>
                      </mc:Choice>
                      <mc:Fallback>
                        <p:oleObj name="Fotografía de Photo Editor" r:id="rId5" imgW="3801006" imgH="2114845" progId="MSPhotoEd.3">
                          <p:embed/>
                          <p:pic>
                            <p:nvPicPr>
                              <p:cNvPr id="0" name=""/>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41121" b="9167"/>
                              <a:stretch>
                                <a:fillRect/>
                              </a:stretch>
                            </p:blipFill>
                            <p:spPr bwMode="auto">
                              <a:xfrm>
                                <a:off x="249" y="981"/>
                                <a:ext cx="1361" cy="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06" name="Text Box 17"/>
                  <p:cNvSpPr txBox="1">
                    <a:spLocks noChangeArrowheads="1"/>
                  </p:cNvSpPr>
                  <p:nvPr/>
                </p:nvSpPr>
                <p:spPr bwMode="auto">
                  <a:xfrm>
                    <a:off x="1383" y="1616"/>
                    <a:ext cx="22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t>
                    </a:r>
                  </a:p>
                </p:txBody>
              </p:sp>
            </p:grpSp>
            <p:sp>
              <p:nvSpPr>
                <p:cNvPr id="3103" name="Line 18"/>
                <p:cNvSpPr>
                  <a:spLocks noChangeShapeType="1"/>
                </p:cNvSpPr>
                <p:nvPr/>
              </p:nvSpPr>
              <p:spPr bwMode="auto">
                <a:xfrm>
                  <a:off x="3696" y="1026"/>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104" name="Line 19"/>
                <p:cNvSpPr>
                  <a:spLocks noChangeShapeType="1"/>
                </p:cNvSpPr>
                <p:nvPr/>
              </p:nvSpPr>
              <p:spPr bwMode="auto">
                <a:xfrm>
                  <a:off x="3651" y="1752"/>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105" name="Text Box 20"/>
                <p:cNvSpPr txBox="1">
                  <a:spLocks noChangeArrowheads="1"/>
                </p:cNvSpPr>
                <p:nvPr/>
              </p:nvSpPr>
              <p:spPr bwMode="auto">
                <a:xfrm>
                  <a:off x="3696" y="890"/>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p>
              </p:txBody>
            </p:sp>
          </p:grpSp>
          <p:sp>
            <p:nvSpPr>
              <p:cNvPr id="3101" name="Line 21"/>
              <p:cNvSpPr>
                <a:spLocks noChangeShapeType="1"/>
              </p:cNvSpPr>
              <p:nvPr/>
            </p:nvSpPr>
            <p:spPr bwMode="auto">
              <a:xfrm>
                <a:off x="3742" y="1752"/>
                <a:ext cx="0" cy="272"/>
              </a:xfrm>
              <a:prstGeom prst="line">
                <a:avLst/>
              </a:prstGeom>
              <a:noFill/>
              <a:ln w="66675">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grpSp>
      </p:grpSp>
      <p:grpSp>
        <p:nvGrpSpPr>
          <p:cNvPr id="3081" name="Group 22"/>
          <p:cNvGrpSpPr>
            <a:grpSpLocks/>
          </p:cNvGrpSpPr>
          <p:nvPr/>
        </p:nvGrpSpPr>
        <p:grpSpPr bwMode="auto">
          <a:xfrm>
            <a:off x="4787900" y="4149725"/>
            <a:ext cx="2232025" cy="2382838"/>
            <a:chOff x="3016" y="2614"/>
            <a:chExt cx="1406" cy="1501"/>
          </a:xfrm>
        </p:grpSpPr>
        <p:grpSp>
          <p:nvGrpSpPr>
            <p:cNvPr id="3085" name="Group 23"/>
            <p:cNvGrpSpPr>
              <a:grpSpLocks/>
            </p:cNvGrpSpPr>
            <p:nvPr/>
          </p:nvGrpSpPr>
          <p:grpSpPr bwMode="auto">
            <a:xfrm>
              <a:off x="3016" y="2614"/>
              <a:ext cx="1361" cy="1377"/>
              <a:chOff x="3016" y="2614"/>
              <a:chExt cx="1361" cy="1377"/>
            </a:xfrm>
          </p:grpSpPr>
          <p:grpSp>
            <p:nvGrpSpPr>
              <p:cNvPr id="3087" name="Group 24"/>
              <p:cNvGrpSpPr>
                <a:grpSpLocks/>
              </p:cNvGrpSpPr>
              <p:nvPr/>
            </p:nvGrpSpPr>
            <p:grpSpPr bwMode="auto">
              <a:xfrm>
                <a:off x="3016" y="2659"/>
                <a:ext cx="1361" cy="1332"/>
                <a:chOff x="249" y="981"/>
                <a:chExt cx="1361" cy="1332"/>
              </a:xfrm>
            </p:grpSpPr>
            <p:graphicFrame>
              <p:nvGraphicFramePr>
                <p:cNvPr id="3074" name="Object 25"/>
                <p:cNvGraphicFramePr>
                  <a:graphicFrameLocks noChangeAspect="1"/>
                </p:cNvGraphicFramePr>
                <p:nvPr/>
              </p:nvGraphicFramePr>
              <p:xfrm>
                <a:off x="249" y="981"/>
                <a:ext cx="1361" cy="1332"/>
              </p:xfrm>
              <a:graphic>
                <a:graphicData uri="http://schemas.openxmlformats.org/presentationml/2006/ole">
                  <mc:AlternateContent xmlns:mc="http://schemas.openxmlformats.org/markup-compatibility/2006">
                    <mc:Choice xmlns:v="urn:schemas-microsoft-com:vml" Requires="v">
                      <p:oleObj spid="_x0000_s3256" name="Fotografía de Photo Editor" r:id="rId6" imgW="3801006" imgH="2114845" progId="MSPhotoEd.3">
                        <p:embed/>
                      </p:oleObj>
                    </mc:Choice>
                    <mc:Fallback>
                      <p:oleObj name="Fotografía de Photo Editor" r:id="rId6" imgW="3801006" imgH="2114845" progId="MSPhotoEd.3">
                        <p:embed/>
                        <p:pic>
                          <p:nvPicPr>
                            <p:cNvPr id="0" name=""/>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41121" b="9167"/>
                            <a:stretch>
                              <a:fillRect/>
                            </a:stretch>
                          </p:blipFill>
                          <p:spPr bwMode="auto">
                            <a:xfrm>
                              <a:off x="249" y="981"/>
                              <a:ext cx="1361" cy="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97" name="Text Box 26"/>
                <p:cNvSpPr txBox="1">
                  <a:spLocks noChangeArrowheads="1"/>
                </p:cNvSpPr>
                <p:nvPr/>
              </p:nvSpPr>
              <p:spPr bwMode="auto">
                <a:xfrm>
                  <a:off x="1383" y="1616"/>
                  <a:ext cx="22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t>
                  </a:r>
                </a:p>
              </p:txBody>
            </p:sp>
          </p:grpSp>
          <p:sp>
            <p:nvSpPr>
              <p:cNvPr id="3088" name="Line 27"/>
              <p:cNvSpPr>
                <a:spLocks noChangeShapeType="1"/>
              </p:cNvSpPr>
              <p:nvPr/>
            </p:nvSpPr>
            <p:spPr bwMode="auto">
              <a:xfrm>
                <a:off x="3787" y="2750"/>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89" name="Line 28"/>
              <p:cNvSpPr>
                <a:spLocks noChangeShapeType="1"/>
              </p:cNvSpPr>
              <p:nvPr/>
            </p:nvSpPr>
            <p:spPr bwMode="auto">
              <a:xfrm>
                <a:off x="3763" y="3475"/>
                <a:ext cx="0" cy="227"/>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0" name="Text Box 29"/>
              <p:cNvSpPr txBox="1">
                <a:spLocks noChangeArrowheads="1"/>
              </p:cNvSpPr>
              <p:nvPr/>
            </p:nvSpPr>
            <p:spPr bwMode="auto">
              <a:xfrm>
                <a:off x="3787" y="2614"/>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p>
            </p:txBody>
          </p:sp>
          <p:sp>
            <p:nvSpPr>
              <p:cNvPr id="3091" name="Text Box 30"/>
              <p:cNvSpPr txBox="1">
                <a:spLocks noChangeArrowheads="1"/>
              </p:cNvSpPr>
              <p:nvPr/>
            </p:nvSpPr>
            <p:spPr bwMode="auto">
              <a:xfrm>
                <a:off x="3787" y="3657"/>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p>
            </p:txBody>
          </p:sp>
          <p:sp>
            <p:nvSpPr>
              <p:cNvPr id="3092" name="Line 31"/>
              <p:cNvSpPr>
                <a:spLocks noChangeShapeType="1"/>
              </p:cNvSpPr>
              <p:nvPr/>
            </p:nvSpPr>
            <p:spPr bwMode="auto">
              <a:xfrm>
                <a:off x="3923" y="3113"/>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3" name="Line 32"/>
              <p:cNvSpPr>
                <a:spLocks noChangeShapeType="1"/>
              </p:cNvSpPr>
              <p:nvPr/>
            </p:nvSpPr>
            <p:spPr bwMode="auto">
              <a:xfrm>
                <a:off x="3606" y="3113"/>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4" name="Line 33"/>
              <p:cNvSpPr>
                <a:spLocks noChangeShapeType="1"/>
              </p:cNvSpPr>
              <p:nvPr/>
            </p:nvSpPr>
            <p:spPr bwMode="auto">
              <a:xfrm flipH="1">
                <a:off x="3606" y="3067"/>
                <a:ext cx="136" cy="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5" name="Line 34"/>
              <p:cNvSpPr>
                <a:spLocks noChangeShapeType="1"/>
              </p:cNvSpPr>
              <p:nvPr/>
            </p:nvSpPr>
            <p:spPr bwMode="auto">
              <a:xfrm>
                <a:off x="3606" y="3339"/>
                <a:ext cx="181" cy="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6" name="Line 35"/>
              <p:cNvSpPr>
                <a:spLocks noChangeShapeType="1"/>
              </p:cNvSpPr>
              <p:nvPr/>
            </p:nvSpPr>
            <p:spPr bwMode="auto">
              <a:xfrm>
                <a:off x="3923" y="3158"/>
                <a:ext cx="0" cy="1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086" name="Text Box 36"/>
            <p:cNvSpPr txBox="1">
              <a:spLocks noChangeArrowheads="1"/>
            </p:cNvSpPr>
            <p:nvPr/>
          </p:nvSpPr>
          <p:spPr bwMode="auto">
            <a:xfrm>
              <a:off x="3016" y="3884"/>
              <a:ext cx="140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Ubiquinol (UQH</a:t>
              </a:r>
              <a:r>
                <a:rPr lang="es-ES" altLang="es-AR" b="1"/>
                <a:t>2</a:t>
              </a:r>
              <a:r>
                <a:rPr lang="es-ES" altLang="es-AR" b="1" baseline="0"/>
                <a:t>)</a:t>
              </a:r>
            </a:p>
          </p:txBody>
        </p:sp>
      </p:grpSp>
      <p:grpSp>
        <p:nvGrpSpPr>
          <p:cNvPr id="3082" name="Group 37"/>
          <p:cNvGrpSpPr>
            <a:grpSpLocks/>
          </p:cNvGrpSpPr>
          <p:nvPr/>
        </p:nvGrpSpPr>
        <p:grpSpPr bwMode="auto">
          <a:xfrm>
            <a:off x="4284663" y="4005263"/>
            <a:ext cx="1008062" cy="431800"/>
            <a:chOff x="2699" y="2523"/>
            <a:chExt cx="635" cy="272"/>
          </a:xfrm>
        </p:grpSpPr>
        <p:sp>
          <p:nvSpPr>
            <p:cNvPr id="3083" name="Text Box 38"/>
            <p:cNvSpPr txBox="1">
              <a:spLocks noChangeArrowheads="1"/>
            </p:cNvSpPr>
            <p:nvPr/>
          </p:nvSpPr>
          <p:spPr bwMode="auto">
            <a:xfrm>
              <a:off x="2699" y="2523"/>
              <a:ext cx="59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e</a:t>
              </a:r>
              <a:r>
                <a:rPr lang="es-ES" altLang="es-AR" b="1" baseline="30000">
                  <a:solidFill>
                    <a:srgbClr val="F42B0A"/>
                  </a:solidFill>
                </a:rPr>
                <a:t>-</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sp>
          <p:nvSpPr>
            <p:cNvPr id="3084" name="Line 39"/>
            <p:cNvSpPr>
              <a:spLocks noChangeShapeType="1"/>
            </p:cNvSpPr>
            <p:nvPr/>
          </p:nvSpPr>
          <p:spPr bwMode="auto">
            <a:xfrm>
              <a:off x="3334" y="2523"/>
              <a:ext cx="0" cy="272"/>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Tree>
    <p:extLst>
      <p:ext uri="{BB962C8B-B14F-4D97-AF65-F5344CB8AC3E}">
        <p14:creationId xmlns:p14="http://schemas.microsoft.com/office/powerpoint/2010/main" val="35626830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274638"/>
            <a:ext cx="8229600" cy="1143000"/>
          </a:xfrm>
          <a:prstGeom prst="rect">
            <a:avLst/>
          </a:prstGeom>
          <a:gradFill rotWithShape="1">
            <a:gsLst>
              <a:gs pos="0">
                <a:srgbClr val="74754B"/>
              </a:gs>
              <a:gs pos="50000">
                <a:srgbClr val="FBFDA1"/>
              </a:gs>
              <a:gs pos="100000">
                <a:srgbClr val="74754B"/>
              </a:gs>
            </a:gsLst>
            <a:lin ang="5400000" scaled="1"/>
          </a:gradFill>
          <a:ln w="9525">
            <a:solidFill>
              <a:schemeClr val="tx1"/>
            </a:solidFill>
            <a:miter lim="800000"/>
            <a:headEnd/>
            <a:tailEnd/>
          </a:ln>
        </p:spPr>
        <p:txBody>
          <a:bodyPr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3200" b="1" baseline="0">
                <a:solidFill>
                  <a:schemeClr val="tx2"/>
                </a:solidFill>
              </a:rPr>
              <a:t>	Estructura de los citocromos</a:t>
            </a:r>
          </a:p>
        </p:txBody>
      </p:sp>
      <p:pic>
        <p:nvPicPr>
          <p:cNvPr id="17411" name="Picture 3" descr="fi15p6"/>
          <p:cNvPicPr>
            <a:picLocks noChangeAspect="1" noChangeArrowheads="1"/>
          </p:cNvPicPr>
          <p:nvPr/>
        </p:nvPicPr>
        <p:blipFill>
          <a:blip r:embed="rId2">
            <a:lum bright="-18000"/>
            <a:extLst>
              <a:ext uri="{28A0092B-C50C-407E-A947-70E740481C1C}">
                <a14:useLocalDpi xmlns:a14="http://schemas.microsoft.com/office/drawing/2010/main" val="0"/>
              </a:ext>
            </a:extLst>
          </a:blip>
          <a:srcRect b="46861"/>
          <a:stretch>
            <a:fillRect/>
          </a:stretch>
        </p:blipFill>
        <p:spPr bwMode="auto">
          <a:xfrm>
            <a:off x="250825" y="1773238"/>
            <a:ext cx="4291013" cy="318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2" name="Group 4"/>
          <p:cNvGrpSpPr>
            <a:grpSpLocks/>
          </p:cNvGrpSpPr>
          <p:nvPr/>
        </p:nvGrpSpPr>
        <p:grpSpPr bwMode="auto">
          <a:xfrm>
            <a:off x="4211638" y="2997200"/>
            <a:ext cx="4572000" cy="3144838"/>
            <a:chOff x="2653" y="1888"/>
            <a:chExt cx="2880" cy="1981"/>
          </a:xfrm>
        </p:grpSpPr>
        <p:pic>
          <p:nvPicPr>
            <p:cNvPr id="17414" name="Picture 5" descr="fi15p6"/>
            <p:cNvPicPr>
              <a:picLocks noChangeAspect="1" noChangeArrowheads="1"/>
            </p:cNvPicPr>
            <p:nvPr/>
          </p:nvPicPr>
          <p:blipFill>
            <a:blip r:embed="rId2">
              <a:lum bright="-24000" contrast="18000"/>
              <a:extLst>
                <a:ext uri="{28A0092B-C50C-407E-A947-70E740481C1C}">
                  <a14:useLocalDpi xmlns:a14="http://schemas.microsoft.com/office/drawing/2010/main" val="0"/>
                </a:ext>
              </a:extLst>
            </a:blip>
            <a:srcRect t="53140" b="-877"/>
            <a:stretch>
              <a:fillRect/>
            </a:stretch>
          </p:blipFill>
          <p:spPr bwMode="auto">
            <a:xfrm>
              <a:off x="2653" y="1888"/>
              <a:ext cx="2880" cy="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 Box 6"/>
            <p:cNvSpPr txBox="1">
              <a:spLocks noChangeArrowheads="1"/>
            </p:cNvSpPr>
            <p:nvPr/>
          </p:nvSpPr>
          <p:spPr bwMode="auto">
            <a:xfrm>
              <a:off x="2653" y="3657"/>
              <a:ext cx="2131" cy="212"/>
            </a:xfrm>
            <a:prstGeom prst="rect">
              <a:avLst/>
            </a:prstGeom>
            <a:solidFill>
              <a:srgbClr val="FD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t>Hemo A (Citocromo a y a</a:t>
              </a:r>
              <a:r>
                <a:rPr lang="es-ES" altLang="es-AR" sz="1600" b="1"/>
                <a:t>3)</a:t>
              </a:r>
              <a:endParaRPr lang="es-ES" altLang="es-AR" sz="1600" b="1" baseline="0"/>
            </a:p>
          </p:txBody>
        </p:sp>
      </p:grpSp>
      <p:sp>
        <p:nvSpPr>
          <p:cNvPr id="17413" name="Text Box 7"/>
          <p:cNvSpPr txBox="1">
            <a:spLocks noChangeArrowheads="1"/>
          </p:cNvSpPr>
          <p:nvPr/>
        </p:nvSpPr>
        <p:spPr bwMode="auto">
          <a:xfrm>
            <a:off x="250825" y="4724400"/>
            <a:ext cx="3960813" cy="336550"/>
          </a:xfrm>
          <a:prstGeom prst="rect">
            <a:avLst/>
          </a:prstGeom>
          <a:solidFill>
            <a:srgbClr val="FD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t>Estructura general de citocromo c y c</a:t>
            </a:r>
            <a:r>
              <a:rPr lang="es-ES" altLang="es-AR" sz="1600" b="1"/>
              <a:t>1</a:t>
            </a:r>
            <a:endParaRPr lang="es-ES" altLang="es-AR" sz="1600" b="1" baseline="0"/>
          </a:p>
        </p:txBody>
      </p:sp>
    </p:spTree>
    <p:extLst>
      <p:ext uri="{BB962C8B-B14F-4D97-AF65-F5344CB8AC3E}">
        <p14:creationId xmlns:p14="http://schemas.microsoft.com/office/powerpoint/2010/main" val="27219250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box 17-01 figure 1a"/>
          <p:cNvPicPr>
            <a:picLocks noChangeAspect="1" noChangeArrowheads="1"/>
          </p:cNvPicPr>
          <p:nvPr/>
        </p:nvPicPr>
        <p:blipFill>
          <a:blip r:embed="rId2">
            <a:lum bright="-24000" contrast="36000"/>
            <a:extLst>
              <a:ext uri="{28A0092B-C50C-407E-A947-70E740481C1C}">
                <a14:useLocalDpi xmlns:a14="http://schemas.microsoft.com/office/drawing/2010/main" val="0"/>
              </a:ext>
            </a:extLst>
          </a:blip>
          <a:srcRect/>
          <a:stretch>
            <a:fillRect/>
          </a:stretch>
        </p:blipFill>
        <p:spPr bwMode="auto">
          <a:xfrm>
            <a:off x="539750" y="260350"/>
            <a:ext cx="8099425" cy="638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02999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noChangeArrowheads="1"/>
          </p:cNvSpPr>
          <p:nvPr>
            <p:ph type="title"/>
          </p:nvPr>
        </p:nvSpPr>
        <p:spPr>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Complejos de la Cadena de transporte electrónico-Citocromo c</a:t>
            </a:r>
          </a:p>
        </p:txBody>
      </p:sp>
      <p:sp>
        <p:nvSpPr>
          <p:cNvPr id="67591" name="Text Box 7"/>
          <p:cNvSpPr txBox="1">
            <a:spLocks noChangeArrowheads="1"/>
          </p:cNvSpPr>
          <p:nvPr/>
        </p:nvSpPr>
        <p:spPr bwMode="auto">
          <a:xfrm>
            <a:off x="395288" y="1557338"/>
            <a:ext cx="8424862" cy="5226050"/>
          </a:xfrm>
          <a:prstGeom prst="rect">
            <a:avLst/>
          </a:prstGeom>
          <a:solidFill>
            <a:schemeClr val="bg1">
              <a:lumMod val="85000"/>
            </a:schemeClr>
          </a:solidFill>
          <a:ln w="9525">
            <a:solidFill>
              <a:srgbClr val="3399FF"/>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800" b="1" baseline="0" dirty="0"/>
              <a:t> </a:t>
            </a:r>
            <a:r>
              <a:rPr lang="es-ES" altLang="es-AR" sz="2800" b="1" u="sng" baseline="0" dirty="0"/>
              <a:t>Complejo enzimático</a:t>
            </a:r>
            <a:r>
              <a:rPr lang="es-ES" altLang="es-AR" sz="2800" b="1" baseline="0" dirty="0"/>
              <a:t>            </a:t>
            </a:r>
            <a:r>
              <a:rPr lang="es-ES" altLang="es-AR" sz="2800" b="1" u="sng" baseline="0" dirty="0"/>
              <a:t>Grupos  prostéticos</a:t>
            </a:r>
          </a:p>
          <a:p>
            <a:pPr eaLnBrk="1" hangingPunct="1"/>
            <a:endParaRPr lang="es-ES" altLang="es-AR" sz="2800" b="1" baseline="0" dirty="0"/>
          </a:p>
          <a:p>
            <a:pPr eaLnBrk="1" hangingPunct="1"/>
            <a:r>
              <a:rPr lang="es-ES" altLang="es-AR" sz="2800" b="1" baseline="0" dirty="0"/>
              <a:t>Complejo I (NADH deshidrogenasa) 	FMN, </a:t>
            </a:r>
            <a:r>
              <a:rPr lang="es-ES" altLang="es-AR" sz="2800" b="1" baseline="0" dirty="0" err="1"/>
              <a:t>FeS</a:t>
            </a:r>
            <a:endParaRPr lang="es-ES" altLang="es-AR" sz="2800" b="1" baseline="0" dirty="0"/>
          </a:p>
          <a:p>
            <a:pPr eaLnBrk="1" hangingPunct="1"/>
            <a:endParaRPr lang="es-ES" altLang="es-AR" sz="2800" b="1" baseline="0" dirty="0"/>
          </a:p>
          <a:p>
            <a:pPr eaLnBrk="1" hangingPunct="1"/>
            <a:r>
              <a:rPr lang="es-ES" altLang="es-AR" sz="2800" b="1" baseline="0" dirty="0"/>
              <a:t>Complejo </a:t>
            </a:r>
            <a:r>
              <a:rPr lang="es-ES" altLang="es-AR" sz="2800" b="1" baseline="0" dirty="0" smtClean="0"/>
              <a:t>II(</a:t>
            </a:r>
            <a:r>
              <a:rPr lang="es-ES" altLang="es-AR" sz="2800" b="1" baseline="0" dirty="0" err="1" smtClean="0"/>
              <a:t>succinato</a:t>
            </a:r>
            <a:r>
              <a:rPr lang="es-ES" altLang="es-AR" sz="2800" b="1" baseline="0" dirty="0" smtClean="0"/>
              <a:t> </a:t>
            </a:r>
            <a:r>
              <a:rPr lang="es-ES" altLang="es-AR" sz="2800" b="1" baseline="0" dirty="0"/>
              <a:t>deshidrogenasa) </a:t>
            </a:r>
            <a:r>
              <a:rPr lang="es-ES" altLang="es-AR" sz="2800" b="1" baseline="0" dirty="0" err="1"/>
              <a:t>FAD,FeS</a:t>
            </a:r>
            <a:endParaRPr lang="es-ES" altLang="es-AR" sz="2800" b="1" baseline="0" dirty="0"/>
          </a:p>
          <a:p>
            <a:pPr eaLnBrk="1" hangingPunct="1"/>
            <a:endParaRPr lang="es-ES" altLang="es-AR" sz="2800" b="1" baseline="0" dirty="0"/>
          </a:p>
          <a:p>
            <a:pPr eaLnBrk="1" hangingPunct="1"/>
            <a:r>
              <a:rPr lang="es-ES" altLang="es-AR" sz="2800" b="1" baseline="0" dirty="0"/>
              <a:t>Complejo III (citocromo bc</a:t>
            </a:r>
            <a:r>
              <a:rPr lang="es-ES" altLang="es-AR" sz="2800" b="1" dirty="0"/>
              <a:t>1</a:t>
            </a:r>
            <a:r>
              <a:rPr lang="es-ES" altLang="es-AR" sz="2800" b="1" baseline="0" dirty="0"/>
              <a:t>)             </a:t>
            </a:r>
            <a:r>
              <a:rPr lang="es-ES" altLang="es-AR" sz="2800" b="1" baseline="0" dirty="0" smtClean="0"/>
              <a:t>    </a:t>
            </a:r>
            <a:r>
              <a:rPr lang="es-ES" altLang="es-AR" sz="2800" b="1" baseline="0" dirty="0" err="1" smtClean="0"/>
              <a:t>Hemo</a:t>
            </a:r>
            <a:r>
              <a:rPr lang="es-ES" altLang="es-AR" sz="2800" b="1" baseline="0" dirty="0"/>
              <a:t>, </a:t>
            </a:r>
            <a:r>
              <a:rPr lang="es-ES" altLang="es-AR" sz="2800" b="1" baseline="0" dirty="0" err="1"/>
              <a:t>FeS</a:t>
            </a:r>
            <a:endParaRPr lang="es-ES" altLang="es-AR" sz="2800" b="1" baseline="0" dirty="0"/>
          </a:p>
          <a:p>
            <a:pPr eaLnBrk="1" hangingPunct="1"/>
            <a:endParaRPr lang="es-ES" altLang="es-AR" sz="2800" b="1" baseline="0" dirty="0"/>
          </a:p>
          <a:p>
            <a:pPr eaLnBrk="1" hangingPunct="1"/>
            <a:r>
              <a:rPr lang="es-ES" altLang="es-AR" sz="2800" b="1" baseline="0" dirty="0"/>
              <a:t>Citocromo c                                          </a:t>
            </a:r>
            <a:r>
              <a:rPr lang="es-ES" altLang="es-AR" sz="2800" b="1" baseline="0" dirty="0" smtClean="0"/>
              <a:t>   </a:t>
            </a:r>
            <a:r>
              <a:rPr lang="es-ES" altLang="es-AR" sz="2800" b="1" baseline="0" dirty="0" err="1" smtClean="0"/>
              <a:t>Hemo</a:t>
            </a:r>
            <a:endParaRPr lang="es-ES" altLang="es-AR" sz="2800" b="1" baseline="0" dirty="0"/>
          </a:p>
          <a:p>
            <a:pPr eaLnBrk="1" hangingPunct="1"/>
            <a:endParaRPr lang="es-ES" altLang="es-AR" sz="2800" b="1" baseline="0" dirty="0"/>
          </a:p>
          <a:p>
            <a:pPr eaLnBrk="1" hangingPunct="1"/>
            <a:r>
              <a:rPr lang="es-ES" altLang="es-AR" sz="2800" b="1" baseline="0" dirty="0"/>
              <a:t>Complejo IV (citocromo oxidasa) </a:t>
            </a:r>
            <a:r>
              <a:rPr lang="es-ES" altLang="es-AR" sz="2800" b="1" baseline="0" dirty="0" smtClean="0"/>
              <a:t>         </a:t>
            </a:r>
            <a:r>
              <a:rPr lang="es-ES" altLang="es-AR" sz="2800" b="1" baseline="0" dirty="0" err="1" smtClean="0"/>
              <a:t>Hemo</a:t>
            </a:r>
            <a:r>
              <a:rPr lang="es-ES" altLang="es-AR" sz="2800" b="1" baseline="0" dirty="0"/>
              <a:t>, Cu</a:t>
            </a:r>
          </a:p>
          <a:p>
            <a:pPr eaLnBrk="1" hangingPunct="1"/>
            <a:r>
              <a:rPr lang="es-ES" altLang="es-AR" sz="2800" b="1" baseline="0" dirty="0"/>
              <a:t>     </a:t>
            </a:r>
          </a:p>
        </p:txBody>
      </p:sp>
    </p:spTree>
    <p:extLst>
      <p:ext uri="{BB962C8B-B14F-4D97-AF65-F5344CB8AC3E}">
        <p14:creationId xmlns:p14="http://schemas.microsoft.com/office/powerpoint/2010/main" val="25889900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FF00"/>
          </a:solidFill>
        </p:spPr>
        <p:txBody>
          <a:bodyPr>
            <a:normAutofit fontScale="90000"/>
          </a:bodyPr>
          <a:lstStyle/>
          <a:p>
            <a:r>
              <a:rPr lang="es-AR" dirty="0" smtClean="0"/>
              <a:t>Ordenamiento de los componentes de la cadena respiratoria</a:t>
            </a:r>
            <a:endParaRPr lang="es-AR" dirty="0"/>
          </a:p>
        </p:txBody>
      </p:sp>
      <p:pic>
        <p:nvPicPr>
          <p:cNvPr id="7170" name="Picture 2" descr="C:\Users\ethel\Documents\figuras feduchi\Cap. 13 Rutas centrales del metabolismo intermediario\cap13-8.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13538" y="1536218"/>
            <a:ext cx="7974886" cy="4557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4838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57" name="Text Box 73"/>
          <p:cNvSpPr txBox="1">
            <a:spLocks noChangeArrowheads="1"/>
          </p:cNvSpPr>
          <p:nvPr/>
        </p:nvSpPr>
        <p:spPr bwMode="auto">
          <a:xfrm>
            <a:off x="3563938" y="4337050"/>
            <a:ext cx="295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Cit.b /Centro Fe-S/ Cit c</a:t>
            </a:r>
            <a:r>
              <a:rPr lang="es-ES" altLang="es-AR" b="1"/>
              <a:t>1</a:t>
            </a:r>
            <a:endParaRPr lang="es-ES" altLang="es-AR" b="1" baseline="0"/>
          </a:p>
        </p:txBody>
      </p:sp>
      <p:grpSp>
        <p:nvGrpSpPr>
          <p:cNvPr id="2" name="Group 9"/>
          <p:cNvGrpSpPr>
            <a:grpSpLocks/>
          </p:cNvGrpSpPr>
          <p:nvPr/>
        </p:nvGrpSpPr>
        <p:grpSpPr bwMode="auto">
          <a:xfrm>
            <a:off x="2627313" y="2952750"/>
            <a:ext cx="1368425" cy="863600"/>
            <a:chOff x="5841" y="2041"/>
            <a:chExt cx="1080" cy="540"/>
          </a:xfrm>
        </p:grpSpPr>
        <p:sp>
          <p:nvSpPr>
            <p:cNvPr id="20553" name="Oval 10"/>
            <p:cNvSpPr>
              <a:spLocks noChangeArrowheads="1"/>
            </p:cNvSpPr>
            <p:nvPr/>
          </p:nvSpPr>
          <p:spPr bwMode="auto">
            <a:xfrm>
              <a:off x="5841" y="2041"/>
              <a:ext cx="1080" cy="540"/>
            </a:xfrm>
            <a:prstGeom prst="ellipse">
              <a:avLst/>
            </a:prstGeom>
            <a:solidFill>
              <a:srgbClr val="FF66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4" name="Text Box 11"/>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Coenzima   </a:t>
              </a:r>
            </a:p>
            <a:p>
              <a:pPr eaLnBrk="1" hangingPunct="1"/>
              <a:r>
                <a:rPr lang="es-ES" altLang="es-AR" b="1" baseline="0"/>
                <a:t>       Q</a:t>
              </a:r>
            </a:p>
          </p:txBody>
        </p:sp>
      </p:grpSp>
      <p:grpSp>
        <p:nvGrpSpPr>
          <p:cNvPr id="3" name="Group 15"/>
          <p:cNvGrpSpPr>
            <a:grpSpLocks/>
          </p:cNvGrpSpPr>
          <p:nvPr/>
        </p:nvGrpSpPr>
        <p:grpSpPr bwMode="auto">
          <a:xfrm>
            <a:off x="6588125" y="4437063"/>
            <a:ext cx="2168525" cy="1989137"/>
            <a:chOff x="5295" y="6997"/>
            <a:chExt cx="2166" cy="2160"/>
          </a:xfrm>
        </p:grpSpPr>
        <p:sp>
          <p:nvSpPr>
            <p:cNvPr id="20544" name="Oval 16"/>
            <p:cNvSpPr>
              <a:spLocks noChangeArrowheads="1"/>
            </p:cNvSpPr>
            <p:nvPr/>
          </p:nvSpPr>
          <p:spPr bwMode="auto">
            <a:xfrm>
              <a:off x="5295" y="6997"/>
              <a:ext cx="1440" cy="180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5" name="Text Box 17"/>
            <p:cNvSpPr txBox="1">
              <a:spLocks noChangeArrowheads="1"/>
            </p:cNvSpPr>
            <p:nvPr/>
          </p:nvSpPr>
          <p:spPr bwMode="auto">
            <a:xfrm>
              <a:off x="5475" y="735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sp>
          <p:nvSpPr>
            <p:cNvPr id="20546" name="Text Box 18"/>
            <p:cNvSpPr txBox="1">
              <a:spLocks noChangeArrowheads="1"/>
            </p:cNvSpPr>
            <p:nvPr/>
          </p:nvSpPr>
          <p:spPr bwMode="auto">
            <a:xfrm>
              <a:off x="5475" y="807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grpSp>
          <p:nvGrpSpPr>
            <p:cNvPr id="20547" name="Group 19"/>
            <p:cNvGrpSpPr>
              <a:grpSpLocks/>
            </p:cNvGrpSpPr>
            <p:nvPr/>
          </p:nvGrpSpPr>
          <p:grpSpPr bwMode="auto">
            <a:xfrm>
              <a:off x="6921" y="8617"/>
              <a:ext cx="540" cy="540"/>
              <a:chOff x="7101" y="8437"/>
              <a:chExt cx="540" cy="540"/>
            </a:xfrm>
          </p:grpSpPr>
          <p:sp>
            <p:nvSpPr>
              <p:cNvPr id="20551" name="Oval 20"/>
              <p:cNvSpPr>
                <a:spLocks noChangeArrowheads="1"/>
              </p:cNvSpPr>
              <p:nvPr/>
            </p:nvSpPr>
            <p:spPr bwMode="auto">
              <a:xfrm>
                <a:off x="7101" y="8437"/>
                <a:ext cx="540" cy="540"/>
              </a:xfrm>
              <a:prstGeom prst="ellipse">
                <a:avLst/>
              </a:prstGeom>
              <a:solidFill>
                <a:srgbClr val="FF00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2" name="Text Box 21"/>
              <p:cNvSpPr txBox="1">
                <a:spLocks noChangeArrowheads="1"/>
              </p:cNvSpPr>
              <p:nvPr/>
            </p:nvSpPr>
            <p:spPr bwMode="auto">
              <a:xfrm>
                <a:off x="7101" y="8483"/>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a:t>
                </a:r>
                <a:r>
                  <a:rPr lang="es-ES" altLang="es-AR" b="1"/>
                  <a:t>2</a:t>
                </a:r>
                <a:endParaRPr lang="es-ES" altLang="es-AR" baseline="0"/>
              </a:p>
            </p:txBody>
          </p:sp>
        </p:grpSp>
        <p:sp>
          <p:nvSpPr>
            <p:cNvPr id="20548" name="Line 22"/>
            <p:cNvSpPr>
              <a:spLocks noChangeShapeType="1"/>
            </p:cNvSpPr>
            <p:nvPr/>
          </p:nvSpPr>
          <p:spPr bwMode="auto">
            <a:xfrm>
              <a:off x="5835" y="7717"/>
              <a:ext cx="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49" name="Line 23"/>
            <p:cNvSpPr>
              <a:spLocks noChangeShapeType="1"/>
            </p:cNvSpPr>
            <p:nvPr/>
          </p:nvSpPr>
          <p:spPr bwMode="auto">
            <a:xfrm>
              <a:off x="6375" y="8257"/>
              <a:ext cx="54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50" name="Text Box 24"/>
            <p:cNvSpPr txBox="1">
              <a:spLocks noChangeArrowheads="1"/>
            </p:cNvSpPr>
            <p:nvPr/>
          </p:nvSpPr>
          <p:spPr bwMode="auto">
            <a:xfrm>
              <a:off x="6195" y="7717"/>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IV</a:t>
              </a:r>
              <a:endParaRPr lang="es-ES" altLang="es-AR" baseline="0"/>
            </a:p>
          </p:txBody>
        </p:sp>
      </p:grpSp>
      <p:grpSp>
        <p:nvGrpSpPr>
          <p:cNvPr id="5" name="Group 45"/>
          <p:cNvGrpSpPr>
            <a:grpSpLocks/>
          </p:cNvGrpSpPr>
          <p:nvPr/>
        </p:nvGrpSpPr>
        <p:grpSpPr bwMode="auto">
          <a:xfrm>
            <a:off x="2627313" y="863600"/>
            <a:ext cx="1439862" cy="1296988"/>
            <a:chOff x="7031" y="2778"/>
            <a:chExt cx="1330" cy="1440"/>
          </a:xfrm>
        </p:grpSpPr>
        <p:sp>
          <p:nvSpPr>
            <p:cNvPr id="20535" name="Oval 46"/>
            <p:cNvSpPr>
              <a:spLocks noChangeArrowheads="1"/>
            </p:cNvSpPr>
            <p:nvPr/>
          </p:nvSpPr>
          <p:spPr bwMode="auto">
            <a:xfrm>
              <a:off x="7031" y="2778"/>
              <a:ext cx="1260" cy="144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20536" name="Group 47"/>
            <p:cNvGrpSpPr>
              <a:grpSpLocks/>
            </p:cNvGrpSpPr>
            <p:nvPr/>
          </p:nvGrpSpPr>
          <p:grpSpPr bwMode="auto">
            <a:xfrm>
              <a:off x="7201" y="2891"/>
              <a:ext cx="900" cy="540"/>
              <a:chOff x="5841" y="2041"/>
              <a:chExt cx="1080" cy="540"/>
            </a:xfrm>
          </p:grpSpPr>
          <p:sp>
            <p:nvSpPr>
              <p:cNvPr id="20542" name="Oval 4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3" name="Text Box 49"/>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FAD</a:t>
                </a:r>
                <a:endParaRPr lang="es-ES" altLang="es-AR" baseline="0"/>
              </a:p>
            </p:txBody>
          </p:sp>
        </p:grpSp>
        <p:grpSp>
          <p:nvGrpSpPr>
            <p:cNvPr id="20537" name="Group 50"/>
            <p:cNvGrpSpPr>
              <a:grpSpLocks/>
            </p:cNvGrpSpPr>
            <p:nvPr/>
          </p:nvGrpSpPr>
          <p:grpSpPr bwMode="auto">
            <a:xfrm>
              <a:off x="7281" y="3577"/>
              <a:ext cx="1080" cy="540"/>
              <a:chOff x="6021" y="4748"/>
              <a:chExt cx="1080" cy="540"/>
            </a:xfrm>
          </p:grpSpPr>
          <p:sp>
            <p:nvSpPr>
              <p:cNvPr id="20540" name="Oval 5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1" name="Text Box 52"/>
              <p:cNvSpPr txBox="1">
                <a:spLocks noChangeArrowheads="1"/>
              </p:cNvSpPr>
              <p:nvPr/>
            </p:nvSpPr>
            <p:spPr bwMode="auto">
              <a:xfrm>
                <a:off x="6021" y="4837"/>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38" name="Line 53"/>
            <p:cNvSpPr>
              <a:spLocks noChangeShapeType="1"/>
            </p:cNvSpPr>
            <p:nvPr/>
          </p:nvSpPr>
          <p:spPr bwMode="auto">
            <a:xfrm>
              <a:off x="7641" y="3397"/>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39" name="Text Box 54"/>
            <p:cNvSpPr txBox="1">
              <a:spLocks noChangeArrowheads="1"/>
            </p:cNvSpPr>
            <p:nvPr/>
          </p:nvSpPr>
          <p:spPr bwMode="auto">
            <a:xfrm>
              <a:off x="7821" y="3397"/>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a:t>
              </a:r>
              <a:endParaRPr lang="es-ES" altLang="es-AR" baseline="0"/>
            </a:p>
          </p:txBody>
        </p:sp>
      </p:grpSp>
      <p:sp>
        <p:nvSpPr>
          <p:cNvPr id="93241" name="AutoShape 57"/>
          <p:cNvSpPr>
            <a:spLocks noChangeArrowheads="1"/>
          </p:cNvSpPr>
          <p:nvPr/>
        </p:nvSpPr>
        <p:spPr bwMode="auto">
          <a:xfrm>
            <a:off x="3924300" y="863600"/>
            <a:ext cx="288925" cy="504825"/>
          </a:xfrm>
          <a:prstGeom prst="curvedRightArrow">
            <a:avLst>
              <a:gd name="adj1" fmla="val 34945"/>
              <a:gd name="adj2" fmla="val 69890"/>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5" name="AutoShape 61"/>
          <p:cNvSpPr>
            <a:spLocks noChangeArrowheads="1"/>
          </p:cNvSpPr>
          <p:nvPr/>
        </p:nvSpPr>
        <p:spPr bwMode="auto">
          <a:xfrm rot="5400000">
            <a:off x="3060700" y="2447925"/>
            <a:ext cx="574675" cy="288925"/>
          </a:xfrm>
          <a:prstGeom prst="rightArrow">
            <a:avLst>
              <a:gd name="adj1" fmla="val 50000"/>
              <a:gd name="adj2" fmla="val 49725"/>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6" name="AutoShape 62"/>
          <p:cNvSpPr>
            <a:spLocks noChangeArrowheads="1"/>
          </p:cNvSpPr>
          <p:nvPr/>
        </p:nvSpPr>
        <p:spPr bwMode="auto">
          <a:xfrm rot="5211883">
            <a:off x="7131050" y="3967163"/>
            <a:ext cx="504825" cy="288925"/>
          </a:xfrm>
          <a:prstGeom prst="rightArrow">
            <a:avLst>
              <a:gd name="adj1" fmla="val 50000"/>
              <a:gd name="adj2" fmla="val 436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8" name="AutoShape 64"/>
          <p:cNvSpPr>
            <a:spLocks noChangeArrowheads="1"/>
          </p:cNvSpPr>
          <p:nvPr/>
        </p:nvSpPr>
        <p:spPr bwMode="auto">
          <a:xfrm>
            <a:off x="6516688" y="3313113"/>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3" name="Text Box 69"/>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III</a:t>
            </a:r>
          </a:p>
          <a:p>
            <a:pPr eaLnBrk="1" hangingPunct="1">
              <a:spcBef>
                <a:spcPct val="50000"/>
              </a:spcBef>
            </a:pPr>
            <a:r>
              <a:rPr lang="es-ES" altLang="es-AR" sz="1400" i="1" baseline="0">
                <a:solidFill>
                  <a:srgbClr val="0000FF"/>
                </a:solidFill>
              </a:rPr>
              <a:t>CITOCROMO C –COENZIMA Q OXIDO REDUCTASA</a:t>
            </a:r>
          </a:p>
        </p:txBody>
      </p:sp>
      <p:sp>
        <p:nvSpPr>
          <p:cNvPr id="93254" name="Text Box 70"/>
          <p:cNvSpPr txBox="1">
            <a:spLocks noChangeArrowheads="1"/>
          </p:cNvSpPr>
          <p:nvPr/>
        </p:nvSpPr>
        <p:spPr bwMode="auto">
          <a:xfrm>
            <a:off x="5219700" y="5445125"/>
            <a:ext cx="1368425" cy="846138"/>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IV</a:t>
            </a:r>
          </a:p>
          <a:p>
            <a:pPr eaLnBrk="1" hangingPunct="1">
              <a:spcBef>
                <a:spcPct val="50000"/>
              </a:spcBef>
            </a:pPr>
            <a:r>
              <a:rPr lang="es-ES" altLang="es-AR" sz="1400" i="1" baseline="0">
                <a:solidFill>
                  <a:srgbClr val="0000FF"/>
                </a:solidFill>
              </a:rPr>
              <a:t>CITOCROMO OXIDASA</a:t>
            </a:r>
          </a:p>
        </p:txBody>
      </p:sp>
      <p:sp>
        <p:nvSpPr>
          <p:cNvPr id="93255" name="Text Box 71"/>
          <p:cNvSpPr txBox="1">
            <a:spLocks noChangeArrowheads="1"/>
          </p:cNvSpPr>
          <p:nvPr/>
        </p:nvSpPr>
        <p:spPr bwMode="auto">
          <a:xfrm>
            <a:off x="8135938" y="4752975"/>
            <a:ext cx="100806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Cit.a</a:t>
            </a:r>
          </a:p>
          <a:p>
            <a:pPr eaLnBrk="1" hangingPunct="1">
              <a:spcBef>
                <a:spcPct val="50000"/>
              </a:spcBef>
            </a:pPr>
            <a:r>
              <a:rPr lang="es-ES" altLang="es-AR" b="1" baseline="0"/>
              <a:t>Cit a</a:t>
            </a:r>
            <a:r>
              <a:rPr lang="es-ES" altLang="es-AR" b="1"/>
              <a:t>3</a:t>
            </a:r>
            <a:endParaRPr lang="es-ES" altLang="es-AR" b="1" baseline="0"/>
          </a:p>
        </p:txBody>
      </p:sp>
      <p:sp>
        <p:nvSpPr>
          <p:cNvPr id="93256" name="Text Box 72"/>
          <p:cNvSpPr txBox="1">
            <a:spLocks noChangeArrowheads="1"/>
          </p:cNvSpPr>
          <p:nvPr/>
        </p:nvSpPr>
        <p:spPr bwMode="auto">
          <a:xfrm>
            <a:off x="8172450" y="2952750"/>
            <a:ext cx="1008063"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Cit.c</a:t>
            </a:r>
          </a:p>
          <a:p>
            <a:pPr eaLnBrk="1" hangingPunct="1">
              <a:spcBef>
                <a:spcPct val="50000"/>
              </a:spcBef>
            </a:pPr>
            <a:endParaRPr lang="es-ES" altLang="es-AR" b="1" baseline="0"/>
          </a:p>
        </p:txBody>
      </p:sp>
      <p:grpSp>
        <p:nvGrpSpPr>
          <p:cNvPr id="8" name="Group 12"/>
          <p:cNvGrpSpPr>
            <a:grpSpLocks/>
          </p:cNvGrpSpPr>
          <p:nvPr/>
        </p:nvGrpSpPr>
        <p:grpSpPr bwMode="auto">
          <a:xfrm>
            <a:off x="6877050" y="2952750"/>
            <a:ext cx="1304925" cy="790575"/>
            <a:chOff x="5301" y="6097"/>
            <a:chExt cx="1260" cy="720"/>
          </a:xfrm>
        </p:grpSpPr>
        <p:sp>
          <p:nvSpPr>
            <p:cNvPr id="20533" name="Oval 13"/>
            <p:cNvSpPr>
              <a:spLocks noChangeArrowheads="1"/>
            </p:cNvSpPr>
            <p:nvPr/>
          </p:nvSpPr>
          <p:spPr bwMode="auto">
            <a:xfrm>
              <a:off x="5301" y="6097"/>
              <a:ext cx="1260" cy="7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4" name="Text Box 14"/>
            <p:cNvSpPr txBox="1">
              <a:spLocks noChangeArrowheads="1"/>
            </p:cNvSpPr>
            <p:nvPr/>
          </p:nvSpPr>
          <p:spPr bwMode="auto">
            <a:xfrm>
              <a:off x="5661" y="6277"/>
              <a:ext cx="54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grpSp>
      <p:grpSp>
        <p:nvGrpSpPr>
          <p:cNvPr id="9" name="Group 80"/>
          <p:cNvGrpSpPr>
            <a:grpSpLocks/>
          </p:cNvGrpSpPr>
          <p:nvPr/>
        </p:nvGrpSpPr>
        <p:grpSpPr bwMode="auto">
          <a:xfrm>
            <a:off x="4391025" y="2662238"/>
            <a:ext cx="1981200" cy="1487487"/>
            <a:chOff x="2766" y="1677"/>
            <a:chExt cx="1248" cy="937"/>
          </a:xfrm>
        </p:grpSpPr>
        <p:grpSp>
          <p:nvGrpSpPr>
            <p:cNvPr id="20523" name="Group 79"/>
            <p:cNvGrpSpPr>
              <a:grpSpLocks/>
            </p:cNvGrpSpPr>
            <p:nvPr/>
          </p:nvGrpSpPr>
          <p:grpSpPr bwMode="auto">
            <a:xfrm>
              <a:off x="2766" y="1677"/>
              <a:ext cx="1248" cy="937"/>
              <a:chOff x="2789" y="1678"/>
              <a:chExt cx="1248" cy="937"/>
            </a:xfrm>
          </p:grpSpPr>
          <p:grpSp>
            <p:nvGrpSpPr>
              <p:cNvPr id="20526" name="Group 77"/>
              <p:cNvGrpSpPr>
                <a:grpSpLocks/>
              </p:cNvGrpSpPr>
              <p:nvPr/>
            </p:nvGrpSpPr>
            <p:grpSpPr bwMode="auto">
              <a:xfrm>
                <a:off x="2789" y="1678"/>
                <a:ext cx="1248" cy="937"/>
                <a:chOff x="2789" y="1706"/>
                <a:chExt cx="1248" cy="937"/>
              </a:xfrm>
            </p:grpSpPr>
            <p:sp>
              <p:nvSpPr>
                <p:cNvPr id="20531" name="Oval 26"/>
                <p:cNvSpPr>
                  <a:spLocks noChangeArrowheads="1"/>
                </p:cNvSpPr>
                <p:nvPr/>
              </p:nvSpPr>
              <p:spPr bwMode="auto">
                <a:xfrm rot="-5400000">
                  <a:off x="2944" y="1551"/>
                  <a:ext cx="937" cy="1248"/>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2" name="Text Box 29"/>
                <p:cNvSpPr txBox="1">
                  <a:spLocks noChangeArrowheads="1"/>
                </p:cNvSpPr>
                <p:nvPr/>
              </p:nvSpPr>
              <p:spPr bwMode="auto">
                <a:xfrm>
                  <a:off x="3186" y="2093"/>
                  <a:ext cx="78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27" name="Text Box 31"/>
              <p:cNvSpPr txBox="1">
                <a:spLocks noChangeArrowheads="1"/>
              </p:cNvSpPr>
              <p:nvPr/>
            </p:nvSpPr>
            <p:spPr bwMode="auto">
              <a:xfrm>
                <a:off x="2828" y="2093"/>
                <a:ext cx="324" cy="22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28" name="Oval 28"/>
              <p:cNvSpPr>
                <a:spLocks noChangeArrowheads="1"/>
              </p:cNvSpPr>
              <p:nvPr/>
            </p:nvSpPr>
            <p:spPr bwMode="auto">
              <a:xfrm>
                <a:off x="3198" y="2069"/>
                <a:ext cx="453" cy="272"/>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_tradnl" altLang="es-AR" baseline="0"/>
                  <a:t>Fe</a:t>
                </a:r>
              </a:p>
            </p:txBody>
          </p:sp>
          <p:sp>
            <p:nvSpPr>
              <p:cNvPr id="20529" name="Text Box 30"/>
              <p:cNvSpPr txBox="1">
                <a:spLocks noChangeArrowheads="1"/>
              </p:cNvSpPr>
              <p:nvPr/>
            </p:nvSpPr>
            <p:spPr bwMode="auto">
              <a:xfrm>
                <a:off x="3714" y="2098"/>
                <a:ext cx="300" cy="243"/>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30" name="Line 33"/>
              <p:cNvSpPr>
                <a:spLocks noChangeShapeType="1"/>
              </p:cNvSpPr>
              <p:nvPr/>
            </p:nvSpPr>
            <p:spPr bwMode="auto">
              <a:xfrm rot="-5400000">
                <a:off x="3738" y="2150"/>
                <a:ext cx="0" cy="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20524" name="Text Box 34"/>
            <p:cNvSpPr txBox="1">
              <a:spLocks noChangeArrowheads="1"/>
            </p:cNvSpPr>
            <p:nvPr/>
          </p:nvSpPr>
          <p:spPr bwMode="auto">
            <a:xfrm rot="-176587">
              <a:off x="3259" y="1774"/>
              <a:ext cx="391"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III</a:t>
              </a:r>
              <a:endParaRPr lang="es-ES" altLang="es-AR" baseline="0"/>
            </a:p>
          </p:txBody>
        </p:sp>
        <p:sp>
          <p:nvSpPr>
            <p:cNvPr id="20525" name="Line 32"/>
            <p:cNvSpPr>
              <a:spLocks noChangeShapeType="1"/>
            </p:cNvSpPr>
            <p:nvPr/>
          </p:nvSpPr>
          <p:spPr bwMode="auto">
            <a:xfrm rot="-5400000">
              <a:off x="3204" y="2150"/>
              <a:ext cx="0" cy="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93239" name="Text Box 55"/>
          <p:cNvSpPr txBox="1">
            <a:spLocks noChangeArrowheads="1"/>
          </p:cNvSpPr>
          <p:nvPr/>
        </p:nvSpPr>
        <p:spPr bwMode="auto">
          <a:xfrm>
            <a:off x="4284663" y="549275"/>
            <a:ext cx="1512887" cy="360363"/>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Fumarato</a:t>
            </a:r>
            <a:endParaRPr lang="es-ES" altLang="es-AR" baseline="0"/>
          </a:p>
        </p:txBody>
      </p:sp>
      <p:sp>
        <p:nvSpPr>
          <p:cNvPr id="93240" name="Text Box 56"/>
          <p:cNvSpPr txBox="1">
            <a:spLocks noChangeArrowheads="1"/>
          </p:cNvSpPr>
          <p:nvPr/>
        </p:nvSpPr>
        <p:spPr bwMode="auto">
          <a:xfrm>
            <a:off x="4356100" y="1196975"/>
            <a:ext cx="1439863" cy="431800"/>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Succinato</a:t>
            </a:r>
            <a:endParaRPr lang="es-ES" altLang="es-AR" b="1" baseline="0"/>
          </a:p>
        </p:txBody>
      </p:sp>
      <p:sp>
        <p:nvSpPr>
          <p:cNvPr id="93244" name="AutoShape 60"/>
          <p:cNvSpPr>
            <a:spLocks noChangeArrowheads="1"/>
          </p:cNvSpPr>
          <p:nvPr/>
        </p:nvSpPr>
        <p:spPr bwMode="auto">
          <a:xfrm>
            <a:off x="2195513" y="3284538"/>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7" name="AutoShape 63"/>
          <p:cNvSpPr>
            <a:spLocks noChangeArrowheads="1"/>
          </p:cNvSpPr>
          <p:nvPr/>
        </p:nvSpPr>
        <p:spPr bwMode="auto">
          <a:xfrm>
            <a:off x="4067175" y="3284538"/>
            <a:ext cx="360363"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2" name="Text Box 68"/>
          <p:cNvSpPr txBox="1">
            <a:spLocks noChangeArrowheads="1"/>
          </p:cNvSpPr>
          <p:nvPr/>
        </p:nvSpPr>
        <p:spPr bwMode="auto">
          <a:xfrm>
            <a:off x="6084888" y="549275"/>
            <a:ext cx="1943100" cy="846138"/>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a:t>
            </a:r>
          </a:p>
          <a:p>
            <a:pPr eaLnBrk="1" hangingPunct="1">
              <a:spcBef>
                <a:spcPct val="50000"/>
              </a:spcBef>
            </a:pPr>
            <a:r>
              <a:rPr lang="es-ES" altLang="es-AR" sz="1400" i="1" baseline="0">
                <a:solidFill>
                  <a:srgbClr val="0000FF"/>
                </a:solidFill>
              </a:rPr>
              <a:t>SUCCINATO DESHIDROGENASA</a:t>
            </a:r>
          </a:p>
        </p:txBody>
      </p:sp>
      <p:grpSp>
        <p:nvGrpSpPr>
          <p:cNvPr id="20501" name="Group 81"/>
          <p:cNvGrpSpPr>
            <a:grpSpLocks/>
          </p:cNvGrpSpPr>
          <p:nvPr/>
        </p:nvGrpSpPr>
        <p:grpSpPr bwMode="auto">
          <a:xfrm>
            <a:off x="0" y="1196975"/>
            <a:ext cx="2303463" cy="2663825"/>
            <a:chOff x="23" y="771"/>
            <a:chExt cx="1451" cy="1678"/>
          </a:xfrm>
        </p:grpSpPr>
        <p:grpSp>
          <p:nvGrpSpPr>
            <p:cNvPr id="20506" name="Group 6"/>
            <p:cNvGrpSpPr>
              <a:grpSpLocks/>
            </p:cNvGrpSpPr>
            <p:nvPr/>
          </p:nvGrpSpPr>
          <p:grpSpPr bwMode="auto">
            <a:xfrm>
              <a:off x="385" y="771"/>
              <a:ext cx="590" cy="408"/>
              <a:chOff x="5841" y="2041"/>
              <a:chExt cx="1080" cy="540"/>
            </a:xfrm>
          </p:grpSpPr>
          <p:sp>
            <p:nvSpPr>
              <p:cNvPr id="20521" name="Oval 7"/>
              <p:cNvSpPr>
                <a:spLocks noChangeArrowheads="1"/>
              </p:cNvSpPr>
              <p:nvPr/>
            </p:nvSpPr>
            <p:spPr bwMode="auto">
              <a:xfrm>
                <a:off x="5841" y="2041"/>
                <a:ext cx="108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2" name="Text Box 8"/>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NADH</a:t>
                </a:r>
                <a:endParaRPr lang="es-ES" altLang="es-AR" baseline="0"/>
              </a:p>
            </p:txBody>
          </p:sp>
        </p:grpSp>
        <p:grpSp>
          <p:nvGrpSpPr>
            <p:cNvPr id="20507" name="Group 35"/>
            <p:cNvGrpSpPr>
              <a:grpSpLocks/>
            </p:cNvGrpSpPr>
            <p:nvPr/>
          </p:nvGrpSpPr>
          <p:grpSpPr bwMode="auto">
            <a:xfrm>
              <a:off x="612" y="1270"/>
              <a:ext cx="862" cy="1179"/>
              <a:chOff x="4990" y="2137"/>
              <a:chExt cx="1391" cy="1620"/>
            </a:xfrm>
          </p:grpSpPr>
          <p:sp>
            <p:nvSpPr>
              <p:cNvPr id="20512" name="Oval 36"/>
              <p:cNvSpPr>
                <a:spLocks noChangeArrowheads="1"/>
              </p:cNvSpPr>
              <p:nvPr/>
            </p:nvSpPr>
            <p:spPr bwMode="auto">
              <a:xfrm>
                <a:off x="4990" y="2137"/>
                <a:ext cx="1260" cy="16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20513" name="Group 37"/>
              <p:cNvGrpSpPr>
                <a:grpSpLocks/>
              </p:cNvGrpSpPr>
              <p:nvPr/>
            </p:nvGrpSpPr>
            <p:grpSpPr bwMode="auto">
              <a:xfrm>
                <a:off x="5160" y="2317"/>
                <a:ext cx="900" cy="540"/>
                <a:chOff x="5841" y="2041"/>
                <a:chExt cx="1080" cy="540"/>
              </a:xfrm>
            </p:grpSpPr>
            <p:sp>
              <p:nvSpPr>
                <p:cNvPr id="20519" name="Oval 3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0" name="Text Box 39"/>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FMN</a:t>
                  </a:r>
                </a:p>
              </p:txBody>
            </p:sp>
          </p:grpSp>
          <p:grpSp>
            <p:nvGrpSpPr>
              <p:cNvPr id="20514" name="Group 40"/>
              <p:cNvGrpSpPr>
                <a:grpSpLocks/>
              </p:cNvGrpSpPr>
              <p:nvPr/>
            </p:nvGrpSpPr>
            <p:grpSpPr bwMode="auto">
              <a:xfrm>
                <a:off x="5301" y="3037"/>
                <a:ext cx="1080" cy="540"/>
                <a:chOff x="6021" y="4748"/>
                <a:chExt cx="1080" cy="540"/>
              </a:xfrm>
            </p:grpSpPr>
            <p:sp>
              <p:nvSpPr>
                <p:cNvPr id="20517" name="Oval 4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18" name="Text Box 42"/>
                <p:cNvSpPr txBox="1">
                  <a:spLocks noChangeArrowheads="1"/>
                </p:cNvSpPr>
                <p:nvPr/>
              </p:nvSpPr>
              <p:spPr bwMode="auto">
                <a:xfrm>
                  <a:off x="6021" y="4837"/>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p>
              </p:txBody>
            </p:sp>
          </p:grpSp>
          <p:sp>
            <p:nvSpPr>
              <p:cNvPr id="20515" name="Line 43"/>
              <p:cNvSpPr>
                <a:spLocks noChangeShapeType="1"/>
              </p:cNvSpPr>
              <p:nvPr/>
            </p:nvSpPr>
            <p:spPr bwMode="auto">
              <a:xfrm>
                <a:off x="5661" y="2857"/>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16" name="Text Box 44"/>
              <p:cNvSpPr txBox="1">
                <a:spLocks noChangeArrowheads="1"/>
              </p:cNvSpPr>
              <p:nvPr/>
            </p:nvSpPr>
            <p:spPr bwMode="auto">
              <a:xfrm>
                <a:off x="5841" y="2857"/>
                <a:ext cx="36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a:t>
                </a:r>
              </a:p>
            </p:txBody>
          </p:sp>
        </p:grpSp>
        <p:sp>
          <p:nvSpPr>
            <p:cNvPr id="20508" name="AutoShape 66"/>
            <p:cNvSpPr>
              <a:spLocks noChangeArrowheads="1"/>
            </p:cNvSpPr>
            <p:nvPr/>
          </p:nvSpPr>
          <p:spPr bwMode="auto">
            <a:xfrm rot="973640">
              <a:off x="612" y="1179"/>
              <a:ext cx="136" cy="318"/>
            </a:xfrm>
            <a:prstGeom prst="curvedLeftArrow">
              <a:avLst>
                <a:gd name="adj1" fmla="val 46765"/>
                <a:gd name="adj2" fmla="val 93529"/>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09" name="Text Box 65"/>
            <p:cNvSpPr txBox="1">
              <a:spLocks noChangeArrowheads="1"/>
            </p:cNvSpPr>
            <p:nvPr/>
          </p:nvSpPr>
          <p:spPr bwMode="auto">
            <a:xfrm>
              <a:off x="23" y="1344"/>
              <a:ext cx="544" cy="2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NAD</a:t>
              </a:r>
              <a:r>
                <a:rPr lang="es-ES" altLang="es-AR" b="1" baseline="30000"/>
                <a:t>+</a:t>
              </a:r>
              <a:endParaRPr lang="es-ES" altLang="es-AR" b="1" baseline="0"/>
            </a:p>
          </p:txBody>
        </p:sp>
        <p:sp>
          <p:nvSpPr>
            <p:cNvPr id="20510" name="Oval 74"/>
            <p:cNvSpPr>
              <a:spLocks noChangeArrowheads="1"/>
            </p:cNvSpPr>
            <p:nvPr/>
          </p:nvSpPr>
          <p:spPr bwMode="auto">
            <a:xfrm>
              <a:off x="930" y="1117"/>
              <a:ext cx="318" cy="272"/>
            </a:xfrm>
            <a:prstGeom prst="ellipse">
              <a:avLst/>
            </a:prstGeom>
            <a:solidFill>
              <a:srgbClr val="F42B0A"/>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t>e</a:t>
              </a:r>
              <a:r>
                <a:rPr lang="es-ES" altLang="es-AR" b="1" baseline="30000"/>
                <a:t>-</a:t>
              </a:r>
              <a:endParaRPr lang="es-ES" altLang="es-AR" b="1" baseline="0"/>
            </a:p>
          </p:txBody>
        </p:sp>
        <p:sp>
          <p:nvSpPr>
            <p:cNvPr id="20511" name="Freeform 75"/>
            <p:cNvSpPr>
              <a:spLocks/>
            </p:cNvSpPr>
            <p:nvPr/>
          </p:nvSpPr>
          <p:spPr bwMode="auto">
            <a:xfrm>
              <a:off x="839" y="1162"/>
              <a:ext cx="91" cy="91"/>
            </a:xfrm>
            <a:custGeom>
              <a:avLst/>
              <a:gdLst>
                <a:gd name="T0" fmla="*/ 0 w 91"/>
                <a:gd name="T1" fmla="*/ 0 h 91"/>
                <a:gd name="T2" fmla="*/ 91 w 91"/>
                <a:gd name="T3" fmla="*/ 91 h 91"/>
                <a:gd name="T4" fmla="*/ 0 60000 65536"/>
                <a:gd name="T5" fmla="*/ 0 60000 65536"/>
                <a:gd name="T6" fmla="*/ 0 w 91"/>
                <a:gd name="T7" fmla="*/ 0 h 91"/>
                <a:gd name="T8" fmla="*/ 91 w 91"/>
                <a:gd name="T9" fmla="*/ 91 h 91"/>
              </a:gdLst>
              <a:ahLst/>
              <a:cxnLst>
                <a:cxn ang="T4">
                  <a:pos x="T0" y="T1"/>
                </a:cxn>
                <a:cxn ang="T5">
                  <a:pos x="T2" y="T3"/>
                </a:cxn>
              </a:cxnLst>
              <a:rect l="T6" t="T7" r="T8" b="T9"/>
              <a:pathLst>
                <a:path w="91" h="91">
                  <a:moveTo>
                    <a:pt x="0" y="0"/>
                  </a:moveTo>
                  <a:cubicBezTo>
                    <a:pt x="38" y="38"/>
                    <a:pt x="76" y="76"/>
                    <a:pt x="91" y="91"/>
                  </a:cubicBezTo>
                </a:path>
              </a:pathLst>
            </a:custGeom>
            <a:noFill/>
            <a:ln w="31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20502" name="Text Box 82"/>
          <p:cNvSpPr txBox="1">
            <a:spLocks noChangeArrowheads="1"/>
          </p:cNvSpPr>
          <p:nvPr/>
        </p:nvSpPr>
        <p:spPr bwMode="auto">
          <a:xfrm>
            <a:off x="323849" y="3978275"/>
            <a:ext cx="1979613" cy="846386"/>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b="1" u="sng" baseline="0" dirty="0">
                <a:solidFill>
                  <a:srgbClr val="0000FF"/>
                </a:solidFill>
              </a:rPr>
              <a:t>Complejo I</a:t>
            </a:r>
          </a:p>
          <a:p>
            <a:pPr eaLnBrk="1" hangingPunct="1">
              <a:spcBef>
                <a:spcPct val="50000"/>
              </a:spcBef>
            </a:pPr>
            <a:r>
              <a:rPr lang="es-ES" altLang="es-AR" sz="1400" i="1" baseline="0" dirty="0" smtClean="0">
                <a:solidFill>
                  <a:srgbClr val="0000FF"/>
                </a:solidFill>
              </a:rPr>
              <a:t>NADH </a:t>
            </a:r>
            <a:r>
              <a:rPr lang="es-ES" altLang="es-AR" sz="1400" i="1" baseline="0" dirty="0">
                <a:solidFill>
                  <a:srgbClr val="0000FF"/>
                </a:solidFill>
              </a:rPr>
              <a:t>UBIQUINONA REDUCTASA</a:t>
            </a:r>
          </a:p>
        </p:txBody>
      </p:sp>
      <p:sp>
        <p:nvSpPr>
          <p:cNvPr id="93293" name="Oval 109"/>
          <p:cNvSpPr>
            <a:spLocks noChangeArrowheads="1"/>
          </p:cNvSpPr>
          <p:nvPr/>
        </p:nvSpPr>
        <p:spPr bwMode="auto">
          <a:xfrm>
            <a:off x="1116013" y="1268413"/>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
        <p:nvSpPr>
          <p:cNvPr id="93294" name="Oval 110"/>
          <p:cNvSpPr>
            <a:spLocks noChangeArrowheads="1"/>
          </p:cNvSpPr>
          <p:nvPr/>
        </p:nvSpPr>
        <p:spPr bwMode="auto">
          <a:xfrm>
            <a:off x="7019925" y="6308725"/>
            <a:ext cx="865188" cy="549275"/>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sz="2400" b="1" baseline="0"/>
              <a:t>H</a:t>
            </a:r>
            <a:r>
              <a:rPr lang="es-AR" altLang="es-AR" sz="2400" b="1"/>
              <a:t>2</a:t>
            </a:r>
            <a:r>
              <a:rPr lang="es-AR" altLang="es-AR" sz="2400" b="1" baseline="0"/>
              <a:t>O</a:t>
            </a:r>
            <a:endParaRPr lang="es-ES" altLang="es-AR" sz="2400" b="1" baseline="0"/>
          </a:p>
        </p:txBody>
      </p:sp>
      <p:sp>
        <p:nvSpPr>
          <p:cNvPr id="93313" name="Oval 129"/>
          <p:cNvSpPr>
            <a:spLocks noChangeArrowheads="1"/>
          </p:cNvSpPr>
          <p:nvPr/>
        </p:nvSpPr>
        <p:spPr bwMode="auto">
          <a:xfrm>
            <a:off x="3059113" y="1125538"/>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Tree>
    <p:extLst>
      <p:ext uri="{BB962C8B-B14F-4D97-AF65-F5344CB8AC3E}">
        <p14:creationId xmlns:p14="http://schemas.microsoft.com/office/powerpoint/2010/main" val="2830726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3244"/>
                                        </p:tgtEl>
                                        <p:attrNameLst>
                                          <p:attrName>style.visibility</p:attrName>
                                        </p:attrNameLst>
                                      </p:cBhvr>
                                      <p:to>
                                        <p:strVal val="visible"/>
                                      </p:to>
                                    </p:set>
                                    <p:animEffect transition="in" filter="checkerboard(across)">
                                      <p:cBhvr>
                                        <p:cTn id="7" dur="500"/>
                                        <p:tgtEl>
                                          <p:spTgt spid="93244"/>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3247"/>
                                        </p:tgtEl>
                                        <p:attrNameLst>
                                          <p:attrName>style.visibility</p:attrName>
                                        </p:attrNameLst>
                                      </p:cBhvr>
                                      <p:to>
                                        <p:strVal val="visible"/>
                                      </p:to>
                                    </p:set>
                                    <p:animEffect transition="in" filter="checkerboard(across)">
                                      <p:cBhvr>
                                        <p:cTn id="13" dur="500"/>
                                        <p:tgtEl>
                                          <p:spTgt spid="932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3252"/>
                                        </p:tgtEl>
                                        <p:attrNameLst>
                                          <p:attrName>style.visibility</p:attrName>
                                        </p:attrNameLst>
                                      </p:cBhvr>
                                      <p:to>
                                        <p:strVal val="visible"/>
                                      </p:to>
                                    </p:set>
                                    <p:animEffect transition="in" filter="checkerboard(across)">
                                      <p:cBhvr>
                                        <p:cTn id="18" dur="500"/>
                                        <p:tgtEl>
                                          <p:spTgt spid="93252"/>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93239"/>
                                        </p:tgtEl>
                                        <p:attrNameLst>
                                          <p:attrName>style.visibility</p:attrName>
                                        </p:attrNameLst>
                                      </p:cBhvr>
                                      <p:to>
                                        <p:strVal val="visible"/>
                                      </p:to>
                                    </p:set>
                                    <p:animEffect transition="in" filter="checkerboard(across)">
                                      <p:cBhvr>
                                        <p:cTn id="21" dur="500"/>
                                        <p:tgtEl>
                                          <p:spTgt spid="9323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93240"/>
                                        </p:tgtEl>
                                        <p:attrNameLst>
                                          <p:attrName>style.visibility</p:attrName>
                                        </p:attrNameLst>
                                      </p:cBhvr>
                                      <p:to>
                                        <p:strVal val="visible"/>
                                      </p:to>
                                    </p:set>
                                    <p:animEffect transition="in" filter="checkerboard(across)">
                                      <p:cBhvr>
                                        <p:cTn id="24" dur="500"/>
                                        <p:tgtEl>
                                          <p:spTgt spid="93240"/>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93241"/>
                                        </p:tgtEl>
                                        <p:attrNameLst>
                                          <p:attrName>style.visibility</p:attrName>
                                        </p:attrNameLst>
                                      </p:cBhvr>
                                      <p:to>
                                        <p:strVal val="visible"/>
                                      </p:to>
                                    </p:set>
                                    <p:animEffect transition="in" filter="checkerboard(across)">
                                      <p:cBhvr>
                                        <p:cTn id="27" dur="500"/>
                                        <p:tgtEl>
                                          <p:spTgt spid="93241"/>
                                        </p:tgtEl>
                                      </p:cBhvr>
                                    </p:animEffect>
                                  </p:childTnLst>
                                </p:cTn>
                              </p:par>
                              <p:par>
                                <p:cTn id="28" presetID="5" presetClass="entr" presetSubtype="1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checkerboard(across)">
                                      <p:cBhvr>
                                        <p:cTn id="30" dur="500"/>
                                        <p:tgtEl>
                                          <p:spTgt spid="5"/>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93245"/>
                                        </p:tgtEl>
                                        <p:attrNameLst>
                                          <p:attrName>style.visibility</p:attrName>
                                        </p:attrNameLst>
                                      </p:cBhvr>
                                      <p:to>
                                        <p:strVal val="visible"/>
                                      </p:to>
                                    </p:set>
                                    <p:animEffect transition="in" filter="checkerboard(across)">
                                      <p:cBhvr>
                                        <p:cTn id="33" dur="500"/>
                                        <p:tgtEl>
                                          <p:spTgt spid="9324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 presetClass="entr" presetSubtype="1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checkerboard(across)">
                                      <p:cBhvr>
                                        <p:cTn id="38" dur="500"/>
                                        <p:tgtEl>
                                          <p:spTgt spid="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93253"/>
                                        </p:tgtEl>
                                        <p:attrNameLst>
                                          <p:attrName>style.visibility</p:attrName>
                                        </p:attrNameLst>
                                      </p:cBhvr>
                                      <p:to>
                                        <p:strVal val="visible"/>
                                      </p:to>
                                    </p:set>
                                    <p:animEffect transition="in" filter="fade">
                                      <p:cBhvr>
                                        <p:cTn id="43" dur="1000"/>
                                        <p:tgtEl>
                                          <p:spTgt spid="93253"/>
                                        </p:tgtEl>
                                      </p:cBhvr>
                                    </p:animEffect>
                                    <p:anim calcmode="lin" valueType="num">
                                      <p:cBhvr>
                                        <p:cTn id="44" dur="1000" fill="hold"/>
                                        <p:tgtEl>
                                          <p:spTgt spid="93253"/>
                                        </p:tgtEl>
                                        <p:attrNameLst>
                                          <p:attrName>ppt_x</p:attrName>
                                        </p:attrNameLst>
                                      </p:cBhvr>
                                      <p:tavLst>
                                        <p:tav tm="0">
                                          <p:val>
                                            <p:strVal val="#ppt_x"/>
                                          </p:val>
                                        </p:tav>
                                        <p:tav tm="100000">
                                          <p:val>
                                            <p:strVal val="#ppt_x"/>
                                          </p:val>
                                        </p:tav>
                                      </p:tavLst>
                                    </p:anim>
                                    <p:anim calcmode="lin" valueType="num">
                                      <p:cBhvr>
                                        <p:cTn id="45" dur="1000" fill="hold"/>
                                        <p:tgtEl>
                                          <p:spTgt spid="9325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3257"/>
                                        </p:tgtEl>
                                        <p:attrNameLst>
                                          <p:attrName>style.visibility</p:attrName>
                                        </p:attrNameLst>
                                      </p:cBhvr>
                                      <p:to>
                                        <p:strVal val="visible"/>
                                      </p:to>
                                    </p:set>
                                    <p:animEffect transition="in" filter="fade">
                                      <p:cBhvr>
                                        <p:cTn id="48" dur="1000"/>
                                        <p:tgtEl>
                                          <p:spTgt spid="93257"/>
                                        </p:tgtEl>
                                      </p:cBhvr>
                                    </p:animEffect>
                                    <p:anim calcmode="lin" valueType="num">
                                      <p:cBhvr>
                                        <p:cTn id="49" dur="1000" fill="hold"/>
                                        <p:tgtEl>
                                          <p:spTgt spid="93257"/>
                                        </p:tgtEl>
                                        <p:attrNameLst>
                                          <p:attrName>ppt_x</p:attrName>
                                        </p:attrNameLst>
                                      </p:cBhvr>
                                      <p:tavLst>
                                        <p:tav tm="0">
                                          <p:val>
                                            <p:strVal val="#ppt_x"/>
                                          </p:val>
                                        </p:tav>
                                        <p:tav tm="100000">
                                          <p:val>
                                            <p:strVal val="#ppt_x"/>
                                          </p:val>
                                        </p:tav>
                                      </p:tavLst>
                                    </p:anim>
                                    <p:anim calcmode="lin" valueType="num">
                                      <p:cBhvr>
                                        <p:cTn id="50" dur="1000" fill="hold"/>
                                        <p:tgtEl>
                                          <p:spTgt spid="93257"/>
                                        </p:tgtEl>
                                        <p:attrNameLst>
                                          <p:attrName>ppt_y</p:attrName>
                                        </p:attrNameLst>
                                      </p:cBhvr>
                                      <p:tavLst>
                                        <p:tav tm="0">
                                          <p:val>
                                            <p:strVal val="#ppt_y+.1"/>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93248"/>
                                        </p:tgtEl>
                                        <p:attrNameLst>
                                          <p:attrName>style.visibility</p:attrName>
                                        </p:attrNameLst>
                                      </p:cBhvr>
                                      <p:to>
                                        <p:strVal val="visible"/>
                                      </p:to>
                                    </p:set>
                                    <p:animEffect transition="in" filter="checkerboard(across)">
                                      <p:cBhvr>
                                        <p:cTn id="55" dur="500"/>
                                        <p:tgtEl>
                                          <p:spTgt spid="93248"/>
                                        </p:tgtEl>
                                      </p:cBhvr>
                                    </p:animEffect>
                                  </p:childTnLst>
                                </p:cTn>
                              </p:par>
                              <p:par>
                                <p:cTn id="56" presetID="5" presetClass="entr" presetSubtype="1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checkerboard(across)">
                                      <p:cBhvr>
                                        <p:cTn id="58" dur="500"/>
                                        <p:tgtEl>
                                          <p:spTgt spid="8"/>
                                        </p:tgtEl>
                                      </p:cBhvr>
                                    </p:animEffect>
                                  </p:childTnLst>
                                </p:cTn>
                              </p:par>
                              <p:par>
                                <p:cTn id="59" presetID="5" presetClass="entr" presetSubtype="10" fill="hold" grpId="0" nodeType="withEffect">
                                  <p:stCondLst>
                                    <p:cond delay="0"/>
                                  </p:stCondLst>
                                  <p:childTnLst>
                                    <p:set>
                                      <p:cBhvr>
                                        <p:cTn id="60" dur="1" fill="hold">
                                          <p:stCondLst>
                                            <p:cond delay="0"/>
                                          </p:stCondLst>
                                        </p:cTn>
                                        <p:tgtEl>
                                          <p:spTgt spid="93256"/>
                                        </p:tgtEl>
                                        <p:attrNameLst>
                                          <p:attrName>style.visibility</p:attrName>
                                        </p:attrNameLst>
                                      </p:cBhvr>
                                      <p:to>
                                        <p:strVal val="visible"/>
                                      </p:to>
                                    </p:set>
                                    <p:animEffect transition="in" filter="checkerboard(across)">
                                      <p:cBhvr>
                                        <p:cTn id="61" dur="500"/>
                                        <p:tgtEl>
                                          <p:spTgt spid="9325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93246"/>
                                        </p:tgtEl>
                                        <p:attrNameLst>
                                          <p:attrName>style.visibility</p:attrName>
                                        </p:attrNameLst>
                                      </p:cBhvr>
                                      <p:to>
                                        <p:strVal val="visible"/>
                                      </p:to>
                                    </p:set>
                                    <p:animEffect transition="in" filter="checkerboard(across)">
                                      <p:cBhvr>
                                        <p:cTn id="66" dur="500"/>
                                        <p:tgtEl>
                                          <p:spTgt spid="93246"/>
                                        </p:tgtEl>
                                      </p:cBhvr>
                                    </p:animEffect>
                                  </p:childTnLst>
                                </p:cTn>
                              </p:par>
                              <p:par>
                                <p:cTn id="67" presetID="5" presetClass="entr" presetSubtype="10" fill="hold"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checkerboard(across)">
                                      <p:cBhvr>
                                        <p:cTn id="69" dur="500"/>
                                        <p:tgtEl>
                                          <p:spTgt spid="3"/>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93255"/>
                                        </p:tgtEl>
                                        <p:attrNameLst>
                                          <p:attrName>style.visibility</p:attrName>
                                        </p:attrNameLst>
                                      </p:cBhvr>
                                      <p:to>
                                        <p:strVal val="visible"/>
                                      </p:to>
                                    </p:set>
                                    <p:animEffect transition="in" filter="wipe(down)">
                                      <p:cBhvr>
                                        <p:cTn id="74" dur="500"/>
                                        <p:tgtEl>
                                          <p:spTgt spid="93255"/>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93254"/>
                                        </p:tgtEl>
                                        <p:attrNameLst>
                                          <p:attrName>style.visibility</p:attrName>
                                        </p:attrNameLst>
                                      </p:cBhvr>
                                      <p:to>
                                        <p:strVal val="visible"/>
                                      </p:to>
                                    </p:set>
                                    <p:animEffect transition="in" filter="wipe(down)">
                                      <p:cBhvr>
                                        <p:cTn id="79" dur="500"/>
                                        <p:tgtEl>
                                          <p:spTgt spid="93254"/>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93293"/>
                                        </p:tgtEl>
                                        <p:attrNameLst>
                                          <p:attrName>style.visibility</p:attrName>
                                        </p:attrNameLst>
                                      </p:cBhvr>
                                      <p:to>
                                        <p:strVal val="visible"/>
                                      </p:to>
                                    </p:set>
                                    <p:animEffect transition="in" filter="blinds(horizontal)">
                                      <p:cBhvr>
                                        <p:cTn id="84" dur="500"/>
                                        <p:tgtEl>
                                          <p:spTgt spid="93293"/>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0" presetClass="path" presetSubtype="0" accel="50000" decel="50000" fill="hold" grpId="1" nodeType="clickEffect">
                                  <p:stCondLst>
                                    <p:cond delay="0"/>
                                  </p:stCondLst>
                                  <p:childTnLst>
                                    <p:animMotion origin="layout" path="M 0 0 C -0.00139 0.08704 -0.00278 0.17408 0.01042 0.21667 C 0.02361 0.25926 0.03819 0.24769 0.07917 0.25556 C 0.12014 0.26343 0.20104 0.26111 0.25625 0.26389 C 0.31146 0.26667 0.36319 0.27083 0.41042 0.27222 C 0.45764 0.27361 0.51076 0.27269 0.53958 0.27222 C 0.5684 0.27176 0.5691 0.27083 0.58333 0.26945 C 0.59757 0.26806 0.61319 0.26482 0.625 0.26389 C 0.63681 0.26296 0.64931 0.25833 0.65417 0.26389 C 0.65903 0.26945 0.65417 0.28148 0.65417 0.29722 C 0.65417 0.31296 0.65486 0.33333 0.65417 0.35833 C 0.65347 0.38333 0.65104 0.42083 0.65 0.44722 C 0.64896 0.47361 0.64861 0.49537 0.64792 0.51667 C 0.64722 0.53796 0.64097 0.56065 0.64583 0.575 C 0.65069 0.58935 0.65729 0.58704 0.67708 0.60278 C 0.69688 0.61852 0.75069 0.65833 0.76458 0.66945 " pathEditMode="relative" ptsTypes="aaaaaaaaaaaaaaaA">
                                      <p:cBhvr>
                                        <p:cTn id="88" dur="5000" fill="hold"/>
                                        <p:tgtEl>
                                          <p:spTgt spid="93293"/>
                                        </p:tgtEl>
                                        <p:attrNameLst>
                                          <p:attrName>ppt_x</p:attrName>
                                          <p:attrName>ppt_y</p:attrName>
                                        </p:attrNameLst>
                                      </p:cBhvr>
                                    </p:animMotion>
                                  </p:childTnLst>
                                </p:cTn>
                              </p:par>
                            </p:childTnLst>
                          </p:cTn>
                        </p:par>
                      </p:childTnLst>
                    </p:cTn>
                  </p:par>
                  <p:par>
                    <p:cTn id="89" fill="hold" nodeType="clickPar">
                      <p:stCondLst>
                        <p:cond delay="indefinite"/>
                      </p:stCondLst>
                      <p:childTnLst>
                        <p:par>
                          <p:cTn id="90" fill="hold" nodeType="withGroup">
                            <p:stCondLst>
                              <p:cond delay="0"/>
                            </p:stCondLst>
                            <p:childTnLst>
                              <p:par>
                                <p:cTn id="91" presetID="8" presetClass="entr" presetSubtype="16" fill="hold" grpId="0" nodeType="clickEffect">
                                  <p:stCondLst>
                                    <p:cond delay="0"/>
                                  </p:stCondLst>
                                  <p:childTnLst>
                                    <p:set>
                                      <p:cBhvr>
                                        <p:cTn id="92" dur="1" fill="hold">
                                          <p:stCondLst>
                                            <p:cond delay="0"/>
                                          </p:stCondLst>
                                        </p:cTn>
                                        <p:tgtEl>
                                          <p:spTgt spid="93294"/>
                                        </p:tgtEl>
                                        <p:attrNameLst>
                                          <p:attrName>style.visibility</p:attrName>
                                        </p:attrNameLst>
                                      </p:cBhvr>
                                      <p:to>
                                        <p:strVal val="visible"/>
                                      </p:to>
                                    </p:set>
                                    <p:animEffect transition="in" filter="diamond(in)">
                                      <p:cBhvr>
                                        <p:cTn id="93" dur="2000"/>
                                        <p:tgtEl>
                                          <p:spTgt spid="93294"/>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93313"/>
                                        </p:tgtEl>
                                        <p:attrNameLst>
                                          <p:attrName>style.visibility</p:attrName>
                                        </p:attrNameLst>
                                      </p:cBhvr>
                                      <p:to>
                                        <p:strVal val="visible"/>
                                      </p:to>
                                    </p:set>
                                    <p:animEffect transition="in" filter="blinds(horizontal)">
                                      <p:cBhvr>
                                        <p:cTn id="98" dur="500"/>
                                        <p:tgtEl>
                                          <p:spTgt spid="93313"/>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0" presetClass="path" presetSubtype="0" accel="50000" decel="50000" fill="hold" grpId="1" nodeType="clickEffect">
                                  <p:stCondLst>
                                    <p:cond delay="0"/>
                                  </p:stCondLst>
                                  <p:childTnLst>
                                    <p:animMotion origin="layout" path="M -0.00087 -1.85185E-6 C -0.00191 0.09259 -0.00277 0.18542 0.00695 0.23102 C 0.01667 0.27639 0.02743 0.26412 0.05764 0.27246 C 0.08785 0.28079 0.1474 0.27824 0.1882 0.28125 C 0.22882 0.28426 0.26702 0.28866 0.30174 0.29028 C 0.33663 0.29167 0.37587 0.29074 0.39705 0.29028 C 0.41823 0.28959 0.41875 0.28866 0.42934 0.28727 C 0.43976 0.28565 0.45139 0.28218 0.46007 0.28125 C 0.46875 0.28033 0.47795 0.27546 0.4816 0.28125 C 0.48507 0.28727 0.4816 0.3 0.4816 0.3169 C 0.4816 0.33357 0.48212 0.35533 0.4816 0.38195 C 0.48108 0.40857 0.47917 0.44861 0.47848 0.47685 C 0.47761 0.50486 0.47743 0.52824 0.47691 0.55093 C 0.47639 0.57361 0.47188 0.59769 0.47535 0.61296 C 0.479 0.62847 0.48386 0.62593 0.49844 0.64259 C 0.51302 0.65949 0.55278 0.70185 0.56302 0.71389 " pathEditMode="relative" rAng="0" ptsTypes="aaaaaaaaaaaaaaaA">
                                      <p:cBhvr>
                                        <p:cTn id="102" dur="5000" fill="hold"/>
                                        <p:tgtEl>
                                          <p:spTgt spid="93313"/>
                                        </p:tgtEl>
                                        <p:attrNameLst>
                                          <p:attrName>ppt_x</p:attrName>
                                          <p:attrName>ppt_y</p:attrName>
                                        </p:attrNameLst>
                                      </p:cBhvr>
                                      <p:rCtr x="28090" y="356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57" grpId="0"/>
      <p:bldP spid="93241" grpId="0" animBg="1"/>
      <p:bldP spid="93245" grpId="0" animBg="1"/>
      <p:bldP spid="93246" grpId="0" animBg="1"/>
      <p:bldP spid="93248" grpId="0" animBg="1"/>
      <p:bldP spid="93253" grpId="0" animBg="1"/>
      <p:bldP spid="93254" grpId="0" animBg="1"/>
      <p:bldP spid="93255" grpId="0"/>
      <p:bldP spid="93256" grpId="0"/>
      <p:bldP spid="93239" grpId="0" animBg="1"/>
      <p:bldP spid="93240" grpId="0" animBg="1"/>
      <p:bldP spid="93244" grpId="0" animBg="1"/>
      <p:bldP spid="93247" grpId="0" animBg="1"/>
      <p:bldP spid="93252" grpId="0" animBg="1"/>
      <p:bldP spid="93293" grpId="0" animBg="1"/>
      <p:bldP spid="93293" grpId="1" animBg="1"/>
      <p:bldP spid="93294" grpId="0" animBg="1"/>
      <p:bldP spid="93313" grpId="0" animBg="1"/>
      <p:bldP spid="93313"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smtClean="0"/>
              <a:t>REACCIONES DEL COMPLEJO I</a:t>
            </a:r>
          </a:p>
        </p:txBody>
      </p:sp>
      <p:sp>
        <p:nvSpPr>
          <p:cNvPr id="55301" name="Text Box 5"/>
          <p:cNvSpPr txBox="1">
            <a:spLocks noChangeArrowheads="1"/>
          </p:cNvSpPr>
          <p:nvPr/>
        </p:nvSpPr>
        <p:spPr bwMode="auto">
          <a:xfrm>
            <a:off x="323850" y="2133600"/>
            <a:ext cx="8675688" cy="1511300"/>
          </a:xfrm>
          <a:prstGeom prst="rect">
            <a:avLst/>
          </a:prstGeom>
          <a:solidFill>
            <a:srgbClr val="F8FB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800" b="1" baseline="0"/>
              <a:t>NADH  +  H</a:t>
            </a:r>
            <a:r>
              <a:rPr lang="es-ES" altLang="es-AR" sz="2800" b="1" baseline="30000"/>
              <a:t>+              </a:t>
            </a:r>
            <a:r>
              <a:rPr lang="es-ES" altLang="es-AR" sz="2800" b="1" baseline="0"/>
              <a:t>NAD</a:t>
            </a:r>
            <a:r>
              <a:rPr lang="es-ES" altLang="es-AR" sz="2800" b="1" baseline="30000"/>
              <a:t>+</a:t>
            </a:r>
            <a:r>
              <a:rPr lang="es-ES" altLang="es-AR" sz="2800" b="1" baseline="0"/>
              <a:t>  +  2 e</a:t>
            </a:r>
            <a:r>
              <a:rPr lang="es-ES" altLang="es-AR" sz="2800" b="1" baseline="30000"/>
              <a:t>-</a:t>
            </a:r>
            <a:r>
              <a:rPr lang="es-ES" altLang="es-AR" sz="2800" b="1" baseline="0"/>
              <a:t>  +  H</a:t>
            </a:r>
            <a:r>
              <a:rPr lang="es-ES" altLang="es-AR" sz="2800" b="1" baseline="30000"/>
              <a:t>+</a:t>
            </a:r>
            <a:r>
              <a:rPr lang="es-ES" altLang="es-AR" sz="2800" b="1" baseline="0"/>
              <a:t> (E</a:t>
            </a:r>
            <a:r>
              <a:rPr lang="es-ES" altLang="es-AR" sz="2800" b="1"/>
              <a:t>o</a:t>
            </a:r>
            <a:r>
              <a:rPr lang="es-ES" altLang="es-AR" sz="2800" b="1" baseline="0"/>
              <a:t>= - 0,32 V)</a:t>
            </a:r>
          </a:p>
          <a:p>
            <a:pPr eaLnBrk="1" hangingPunct="1"/>
            <a:endParaRPr lang="es-ES" altLang="es-AR" sz="2800" b="1" baseline="0"/>
          </a:p>
          <a:p>
            <a:pPr eaLnBrk="1" hangingPunct="1"/>
            <a:r>
              <a:rPr lang="es-ES" altLang="es-AR" sz="2800" b="1" baseline="0"/>
              <a:t>FMN  +  2 e</a:t>
            </a:r>
            <a:r>
              <a:rPr lang="es-ES" altLang="es-AR" sz="2800" b="1" baseline="30000"/>
              <a:t>-</a:t>
            </a:r>
            <a:r>
              <a:rPr lang="es-ES" altLang="es-AR" sz="2800" b="1" baseline="0"/>
              <a:t>  +  2  H</a:t>
            </a:r>
            <a:r>
              <a:rPr lang="es-ES" altLang="es-AR" sz="2800" b="1" baseline="30000"/>
              <a:t>+</a:t>
            </a:r>
            <a:r>
              <a:rPr lang="es-ES" altLang="es-AR" sz="2800" b="1" baseline="0"/>
              <a:t>           FMNH</a:t>
            </a:r>
            <a:r>
              <a:rPr lang="es-ES" altLang="es-AR" sz="2800" b="1"/>
              <a:t>2  </a:t>
            </a:r>
            <a:r>
              <a:rPr lang="es-ES" altLang="es-AR" sz="2800" b="1" baseline="0"/>
              <a:t>      (E</a:t>
            </a:r>
            <a:r>
              <a:rPr lang="es-ES" altLang="es-AR" sz="2800" b="1"/>
              <a:t>o</a:t>
            </a:r>
            <a:r>
              <a:rPr lang="es-ES" altLang="es-AR" sz="2800" b="1" baseline="0"/>
              <a:t>= - 0,22 V)</a:t>
            </a:r>
          </a:p>
        </p:txBody>
      </p:sp>
      <p:sp>
        <p:nvSpPr>
          <p:cNvPr id="55302" name="Text Box 6"/>
          <p:cNvSpPr txBox="1">
            <a:spLocks noChangeArrowheads="1"/>
          </p:cNvSpPr>
          <p:nvPr/>
        </p:nvSpPr>
        <p:spPr bwMode="auto">
          <a:xfrm>
            <a:off x="1042988" y="4221163"/>
            <a:ext cx="7345362" cy="5191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a:t>NADH + H+  +  FMN → FMNH</a:t>
            </a:r>
            <a:r>
              <a:rPr lang="es-ES" altLang="es-AR" sz="2800" b="1"/>
              <a:t>2</a:t>
            </a:r>
            <a:r>
              <a:rPr lang="es-ES" altLang="es-AR" sz="2800" b="1" baseline="0"/>
              <a:t>  + NAD+ </a:t>
            </a:r>
          </a:p>
        </p:txBody>
      </p:sp>
      <p:sp>
        <p:nvSpPr>
          <p:cNvPr id="55304" name="Line 8"/>
          <p:cNvSpPr>
            <a:spLocks noChangeShapeType="1"/>
          </p:cNvSpPr>
          <p:nvPr/>
        </p:nvSpPr>
        <p:spPr bwMode="auto">
          <a:xfrm>
            <a:off x="2843213" y="2420938"/>
            <a:ext cx="504825"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55305" name="Line 9"/>
          <p:cNvSpPr>
            <a:spLocks noChangeShapeType="1"/>
          </p:cNvSpPr>
          <p:nvPr/>
        </p:nvSpPr>
        <p:spPr bwMode="auto">
          <a:xfrm>
            <a:off x="4067175" y="3284538"/>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8233499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solidFill>
            <a:srgbClr val="FFFF00"/>
          </a:solidFill>
          <a:ln>
            <a:solidFill>
              <a:schemeClr val="tx1"/>
            </a:solidFill>
            <a:miter lim="800000"/>
            <a:headEnd/>
            <a:tailEnd/>
          </a:ln>
        </p:spPr>
        <p:txBody>
          <a:bodyPr/>
          <a:lstStyle/>
          <a:p>
            <a:pPr eaLnBrk="1" hangingPunct="1"/>
            <a:r>
              <a:rPr lang="es-ES" altLang="es-AR" sz="3200" b="1" smtClean="0"/>
              <a:t>Reacciones que proveen de NADH a la cadena respiratoria</a:t>
            </a:r>
          </a:p>
        </p:txBody>
      </p:sp>
      <p:sp>
        <p:nvSpPr>
          <p:cNvPr id="128003" name="Rectangle 3"/>
          <p:cNvSpPr>
            <a:spLocks noGrp="1" noChangeArrowheads="1"/>
          </p:cNvSpPr>
          <p:nvPr>
            <p:ph type="body" idx="1"/>
          </p:nvPr>
        </p:nvSpPr>
        <p:spPr/>
        <p:txBody>
          <a:bodyPr/>
          <a:lstStyle/>
          <a:p>
            <a:pPr eaLnBrk="1" hangingPunct="1"/>
            <a:r>
              <a:rPr lang="es-ES" altLang="es-AR" sz="2800" b="1" i="1" dirty="0" err="1" smtClean="0"/>
              <a:t>Piruvato</a:t>
            </a:r>
            <a:r>
              <a:rPr lang="es-ES" altLang="es-AR" sz="2800" b="1" i="1" dirty="0" smtClean="0"/>
              <a:t> deshidrogenasa</a:t>
            </a:r>
          </a:p>
          <a:p>
            <a:pPr eaLnBrk="1" hangingPunct="1"/>
            <a:endParaRPr lang="es-ES" altLang="es-AR" sz="2800" b="1" i="1" dirty="0" smtClean="0"/>
          </a:p>
          <a:p>
            <a:pPr eaLnBrk="1" hangingPunct="1"/>
            <a:r>
              <a:rPr lang="es-ES" altLang="es-AR" sz="2800" b="1" i="1" dirty="0" err="1" smtClean="0"/>
              <a:t>Isocitrato</a:t>
            </a:r>
            <a:r>
              <a:rPr lang="es-ES" altLang="es-AR" sz="2800" b="1" i="1" dirty="0" smtClean="0"/>
              <a:t> deshidrogenasa</a:t>
            </a:r>
          </a:p>
          <a:p>
            <a:pPr eaLnBrk="1" hangingPunct="1"/>
            <a:endParaRPr lang="es-ES" altLang="es-AR" sz="2800" b="1" i="1" dirty="0" smtClean="0"/>
          </a:p>
          <a:p>
            <a:pPr eaLnBrk="1" hangingPunct="1"/>
            <a:r>
              <a:rPr lang="es-ES" altLang="es-AR" sz="2800" b="1" i="1" dirty="0" smtClean="0"/>
              <a:t>Malato deshidrogenasa</a:t>
            </a:r>
          </a:p>
          <a:p>
            <a:pPr eaLnBrk="1" hangingPunct="1"/>
            <a:endParaRPr lang="es-ES" altLang="es-AR" sz="2800" b="1" i="1" dirty="0" smtClean="0"/>
          </a:p>
          <a:p>
            <a:pPr eaLnBrk="1" hangingPunct="1"/>
            <a:r>
              <a:rPr lang="es-ES" altLang="es-AR" sz="2800" b="1" i="1" dirty="0" smtClean="0">
                <a:latin typeface="Symbol" pitchFamily="18" charset="2"/>
              </a:rPr>
              <a:t>a</a:t>
            </a:r>
            <a:r>
              <a:rPr lang="es-ES" altLang="es-AR" sz="2800" b="1" i="1" dirty="0" smtClean="0"/>
              <a:t>-</a:t>
            </a:r>
            <a:r>
              <a:rPr lang="es-ES" altLang="es-AR" sz="2800" b="1" i="1" dirty="0" err="1" smtClean="0"/>
              <a:t>cetoglutarato</a:t>
            </a:r>
            <a:r>
              <a:rPr lang="es-ES" altLang="es-AR" sz="2800" b="1" i="1" dirty="0" smtClean="0"/>
              <a:t> deshidrogenasa</a:t>
            </a:r>
          </a:p>
        </p:txBody>
      </p:sp>
      <p:sp>
        <p:nvSpPr>
          <p:cNvPr id="128004" name="Text Box 4"/>
          <p:cNvSpPr txBox="1">
            <a:spLocks noChangeArrowheads="1"/>
          </p:cNvSpPr>
          <p:nvPr/>
        </p:nvSpPr>
        <p:spPr bwMode="auto">
          <a:xfrm>
            <a:off x="539750" y="5554563"/>
            <a:ext cx="6911975"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dirty="0">
                <a:solidFill>
                  <a:schemeClr val="accent2"/>
                </a:solidFill>
              </a:rPr>
              <a:t>Sustrato  +  NAD</a:t>
            </a:r>
            <a:r>
              <a:rPr lang="es-ES" altLang="es-AR" sz="2400" b="1" baseline="30000" dirty="0">
                <a:solidFill>
                  <a:schemeClr val="accent2"/>
                </a:solidFill>
              </a:rPr>
              <a:t>+</a:t>
            </a:r>
            <a:r>
              <a:rPr lang="es-ES" altLang="es-AR" sz="2400" b="1" baseline="0" dirty="0">
                <a:solidFill>
                  <a:schemeClr val="accent2"/>
                </a:solidFill>
              </a:rPr>
              <a:t>         Producto  +  NADH +  H</a:t>
            </a:r>
          </a:p>
        </p:txBody>
      </p:sp>
      <p:sp>
        <p:nvSpPr>
          <p:cNvPr id="128005" name="Line 5"/>
          <p:cNvSpPr>
            <a:spLocks noChangeShapeType="1"/>
          </p:cNvSpPr>
          <p:nvPr/>
        </p:nvSpPr>
        <p:spPr bwMode="auto">
          <a:xfrm>
            <a:off x="3276600" y="5661025"/>
            <a:ext cx="5032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28006" name="Rectangle 6"/>
          <p:cNvSpPr>
            <a:spLocks noChangeArrowheads="1"/>
          </p:cNvSpPr>
          <p:nvPr/>
        </p:nvSpPr>
        <p:spPr bwMode="auto">
          <a:xfrm>
            <a:off x="5651500" y="5373141"/>
            <a:ext cx="2089150" cy="792163"/>
          </a:xfrm>
          <a:prstGeom prst="rect">
            <a:avLst/>
          </a:prstGeom>
          <a:solidFill>
            <a:srgbClr val="FFFF00">
              <a:alpha val="16078"/>
            </a:srgb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8007" name="Line 7"/>
          <p:cNvSpPr>
            <a:spLocks noChangeShapeType="1"/>
          </p:cNvSpPr>
          <p:nvPr/>
        </p:nvSpPr>
        <p:spPr bwMode="auto">
          <a:xfrm>
            <a:off x="7740650" y="5805264"/>
            <a:ext cx="3603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28008" name="Text Box 8"/>
          <p:cNvSpPr txBox="1">
            <a:spLocks noChangeArrowheads="1"/>
          </p:cNvSpPr>
          <p:nvPr/>
        </p:nvSpPr>
        <p:spPr bwMode="auto">
          <a:xfrm>
            <a:off x="8101013" y="5645051"/>
            <a:ext cx="647700" cy="376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CR</a:t>
            </a:r>
          </a:p>
        </p:txBody>
      </p:sp>
      <p:sp>
        <p:nvSpPr>
          <p:cNvPr id="22538" name="Oval 9" descr="10%"/>
          <p:cNvSpPr>
            <a:spLocks noChangeArrowheads="1"/>
          </p:cNvSpPr>
          <p:nvPr/>
        </p:nvSpPr>
        <p:spPr bwMode="auto">
          <a:xfrm>
            <a:off x="5940052" y="3069381"/>
            <a:ext cx="2592388" cy="1655763"/>
          </a:xfrm>
          <a:prstGeom prst="ellipse">
            <a:avLst/>
          </a:prstGeom>
          <a:pattFill prst="pct10">
            <a:fgClr>
              <a:srgbClr val="FBFDA1"/>
            </a:fgClr>
            <a:bgClr>
              <a:srgbClr val="FFFFFF"/>
            </a:bgClr>
          </a:pattFill>
          <a:ln w="38100">
            <a:solidFill>
              <a:srgbClr val="00B050"/>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2000" b="1" baseline="0" dirty="0">
                <a:solidFill>
                  <a:srgbClr val="FF0000"/>
                </a:solidFill>
              </a:rPr>
              <a:t>CICLO DE KREBS</a:t>
            </a:r>
          </a:p>
        </p:txBody>
      </p:sp>
      <p:sp>
        <p:nvSpPr>
          <p:cNvPr id="3" name="2 Cerrar llave"/>
          <p:cNvSpPr/>
          <p:nvPr/>
        </p:nvSpPr>
        <p:spPr>
          <a:xfrm>
            <a:off x="5472423" y="2492896"/>
            <a:ext cx="395721" cy="2664321"/>
          </a:xfrm>
          <a:prstGeom prst="rightBrace">
            <a:avLst>
              <a:gd name="adj1" fmla="val 8333"/>
              <a:gd name="adj2" fmla="val 51430"/>
            </a:avLst>
          </a:pr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Tree>
    <p:extLst>
      <p:ext uri="{BB962C8B-B14F-4D97-AF65-F5344CB8AC3E}">
        <p14:creationId xmlns:p14="http://schemas.microsoft.com/office/powerpoint/2010/main" val="24425387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a:solidFill>
            <a:srgbClr val="FFFF00"/>
          </a:solidFill>
        </p:spPr>
        <p:txBody>
          <a:bodyPr/>
          <a:lstStyle/>
          <a:p>
            <a:pPr eaLnBrk="1" hangingPunct="1"/>
            <a:r>
              <a:rPr lang="es-ES" altLang="es-AR" sz="3200" b="1" smtClean="0">
                <a:solidFill>
                  <a:schemeClr val="tx1"/>
                </a:solidFill>
              </a:rPr>
              <a:t>Camino de los equivalentes de reducción en el Complejo I</a:t>
            </a:r>
          </a:p>
        </p:txBody>
      </p:sp>
      <p:pic>
        <p:nvPicPr>
          <p:cNvPr id="7174" name="Picture 6" descr="sp5282"/>
          <p:cNvPicPr>
            <a:picLocks noGrp="1" noChangeAspect="1" noChangeArrowheads="1"/>
          </p:cNvPicPr>
          <p:nvPr>
            <p:ph idx="1"/>
          </p:nvPr>
        </p:nvPicPr>
        <p:blipFill>
          <a:blip r:embed="rId2">
            <a:lum bright="-54000" contrast="66000"/>
            <a:extLst>
              <a:ext uri="{28A0092B-C50C-407E-A947-70E740481C1C}">
                <a14:useLocalDpi xmlns:a14="http://schemas.microsoft.com/office/drawing/2010/main" val="0"/>
              </a:ext>
            </a:extLst>
          </a:blip>
          <a:srcRect/>
          <a:stretch>
            <a:fillRect/>
          </a:stretch>
        </p:blipFill>
        <p:spPr>
          <a:xfrm>
            <a:off x="539750" y="2708275"/>
            <a:ext cx="8121650" cy="1922463"/>
          </a:xfrm>
          <a:solidFill>
            <a:srgbClr val="F4EE04"/>
          </a:solidFill>
        </p:spPr>
      </p:pic>
    </p:spTree>
    <p:extLst>
      <p:ext uri="{BB962C8B-B14F-4D97-AF65-F5344CB8AC3E}">
        <p14:creationId xmlns:p14="http://schemas.microsoft.com/office/powerpoint/2010/main" val="1177425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21181" y="4784072"/>
            <a:ext cx="2733378" cy="831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805" y="5615673"/>
            <a:ext cx="266013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8723" y="2420888"/>
            <a:ext cx="4256182" cy="856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0666" y="1358522"/>
            <a:ext cx="2665710" cy="91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701248" y="4194674"/>
            <a:ext cx="3530838" cy="369332"/>
          </a:xfrm>
          <a:prstGeom prst="rect">
            <a:avLst/>
          </a:prstGeom>
        </p:spPr>
        <p:txBody>
          <a:bodyPr wrap="none">
            <a:spAutoFit/>
          </a:bodyPr>
          <a:lstStyle/>
          <a:p>
            <a:r>
              <a:rPr lang="es-AR" dirty="0" smtClean="0"/>
              <a:t>Formación </a:t>
            </a:r>
            <a:r>
              <a:rPr lang="es-AR" dirty="0"/>
              <a:t>o ruptura de enlaces C-C</a:t>
            </a:r>
          </a:p>
        </p:txBody>
      </p:sp>
      <p:sp>
        <p:nvSpPr>
          <p:cNvPr id="5" name="4 Rectángulo redondeado"/>
          <p:cNvSpPr/>
          <p:nvPr/>
        </p:nvSpPr>
        <p:spPr>
          <a:xfrm>
            <a:off x="522451" y="3789040"/>
            <a:ext cx="3888432" cy="29523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Rectángulo"/>
          <p:cNvSpPr/>
          <p:nvPr/>
        </p:nvSpPr>
        <p:spPr>
          <a:xfrm>
            <a:off x="4572000" y="764704"/>
            <a:ext cx="4572000" cy="646331"/>
          </a:xfrm>
          <a:prstGeom prst="rect">
            <a:avLst/>
          </a:prstGeom>
        </p:spPr>
        <p:txBody>
          <a:bodyPr>
            <a:spAutoFit/>
          </a:bodyPr>
          <a:lstStyle/>
          <a:p>
            <a:r>
              <a:rPr lang="es-AR" dirty="0" smtClean="0"/>
              <a:t>Reordenamientos </a:t>
            </a:r>
            <a:r>
              <a:rPr lang="es-AR" dirty="0"/>
              <a:t>internos, isomerizaciones, eliminaciones</a:t>
            </a:r>
          </a:p>
        </p:txBody>
      </p:sp>
      <p:sp>
        <p:nvSpPr>
          <p:cNvPr id="7" name="6 Rectángulo redondeado"/>
          <p:cNvSpPr/>
          <p:nvPr/>
        </p:nvSpPr>
        <p:spPr>
          <a:xfrm>
            <a:off x="4572000" y="548680"/>
            <a:ext cx="4392488" cy="30243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615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2040" y="4561987"/>
            <a:ext cx="3767196" cy="2107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Rectángulo"/>
          <p:cNvSpPr/>
          <p:nvPr/>
        </p:nvSpPr>
        <p:spPr>
          <a:xfrm>
            <a:off x="4816365" y="3933056"/>
            <a:ext cx="3903758" cy="372695"/>
          </a:xfrm>
          <a:prstGeom prst="rect">
            <a:avLst/>
          </a:prstGeom>
        </p:spPr>
        <p:txBody>
          <a:bodyPr wrap="square">
            <a:spAutoFit/>
          </a:bodyPr>
          <a:lstStyle/>
          <a:p>
            <a:r>
              <a:rPr lang="es-AR" dirty="0" smtClean="0"/>
              <a:t>Reacciones </a:t>
            </a:r>
            <a:r>
              <a:rPr lang="es-AR" dirty="0"/>
              <a:t>de transferencias de </a:t>
            </a:r>
            <a:r>
              <a:rPr lang="es-AR" dirty="0" smtClean="0"/>
              <a:t>grupo</a:t>
            </a:r>
            <a:endParaRPr lang="es-AR" dirty="0"/>
          </a:p>
        </p:txBody>
      </p:sp>
      <p:sp>
        <p:nvSpPr>
          <p:cNvPr id="9" name="8 Rectángulo redondeado"/>
          <p:cNvSpPr/>
          <p:nvPr/>
        </p:nvSpPr>
        <p:spPr>
          <a:xfrm>
            <a:off x="4563449" y="3789040"/>
            <a:ext cx="4409589"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615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4" y="1484784"/>
            <a:ext cx="3779837"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760268" y="836712"/>
            <a:ext cx="3084178" cy="369332"/>
          </a:xfrm>
          <a:prstGeom prst="rect">
            <a:avLst/>
          </a:prstGeom>
        </p:spPr>
        <p:txBody>
          <a:bodyPr wrap="none">
            <a:spAutoFit/>
          </a:bodyPr>
          <a:lstStyle/>
          <a:p>
            <a:r>
              <a:rPr lang="es-AR" dirty="0"/>
              <a:t>R</a:t>
            </a:r>
            <a:r>
              <a:rPr lang="es-AR" dirty="0" smtClean="0"/>
              <a:t>eacciones </a:t>
            </a:r>
            <a:r>
              <a:rPr lang="es-AR" dirty="0"/>
              <a:t>de óxido-reducción</a:t>
            </a:r>
          </a:p>
        </p:txBody>
      </p:sp>
      <p:sp>
        <p:nvSpPr>
          <p:cNvPr id="11" name="10 Rectángulo redondeado"/>
          <p:cNvSpPr/>
          <p:nvPr/>
        </p:nvSpPr>
        <p:spPr>
          <a:xfrm>
            <a:off x="467544" y="548680"/>
            <a:ext cx="3943339" cy="30243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8335717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260350"/>
            <a:ext cx="8229600" cy="993775"/>
          </a:xfrm>
          <a:solidFill>
            <a:srgbClr val="FFFF00"/>
          </a:solidFill>
          <a:ln>
            <a:solidFill>
              <a:schemeClr val="tx1"/>
            </a:solidFill>
            <a:miter lim="800000"/>
            <a:headEnd/>
            <a:tailEnd/>
          </a:ln>
        </p:spPr>
        <p:txBody>
          <a:bodyPr/>
          <a:lstStyle/>
          <a:p>
            <a:pPr eaLnBrk="1" hangingPunct="1"/>
            <a:r>
              <a:rPr lang="es-ES" altLang="es-AR" sz="3200" b="1" smtClean="0"/>
              <a:t>COMPLEJO II</a:t>
            </a:r>
          </a:p>
        </p:txBody>
      </p:sp>
      <p:sp>
        <p:nvSpPr>
          <p:cNvPr id="176131" name="Rectangle 3" descr="30%"/>
          <p:cNvSpPr>
            <a:spLocks noGrp="1" noChangeArrowheads="1"/>
          </p:cNvSpPr>
          <p:nvPr>
            <p:ph type="body" idx="1"/>
          </p:nvPr>
        </p:nvSpPr>
        <p:spPr>
          <a:xfrm>
            <a:off x="457200" y="1600200"/>
            <a:ext cx="8229600" cy="2260600"/>
          </a:xfrm>
          <a:solidFill>
            <a:schemeClr val="accent5">
              <a:lumMod val="20000"/>
              <a:lumOff val="80000"/>
            </a:schemeClr>
          </a:solidFill>
        </p:spPr>
        <p:txBody>
          <a:bodyPr/>
          <a:lstStyle/>
          <a:p>
            <a:pPr eaLnBrk="1" hangingPunct="1"/>
            <a:r>
              <a:rPr lang="es-ES" altLang="es-AR" sz="2400" b="1" dirty="0" err="1" smtClean="0"/>
              <a:t>Succinato</a:t>
            </a:r>
            <a:r>
              <a:rPr lang="es-ES" altLang="es-AR" sz="2400" b="1" dirty="0" smtClean="0"/>
              <a:t>-coenzima Q </a:t>
            </a:r>
            <a:r>
              <a:rPr lang="es-ES" altLang="es-AR" sz="2400" b="1" dirty="0" err="1" smtClean="0"/>
              <a:t>oxidorreductasa</a:t>
            </a:r>
            <a:endParaRPr lang="es-ES" altLang="es-AR" sz="2400" b="1" dirty="0" smtClean="0"/>
          </a:p>
          <a:p>
            <a:pPr eaLnBrk="1" hangingPunct="1"/>
            <a:r>
              <a:rPr lang="es-ES" altLang="es-AR" sz="2400" b="1" dirty="0" smtClean="0"/>
              <a:t>Coenzima: FAD</a:t>
            </a:r>
          </a:p>
          <a:p>
            <a:pPr eaLnBrk="1" hangingPunct="1"/>
            <a:r>
              <a:rPr lang="es-ES" altLang="es-AR" sz="2400" b="1" dirty="0" smtClean="0"/>
              <a:t>Proteínas </a:t>
            </a:r>
            <a:r>
              <a:rPr lang="es-ES" altLang="es-AR" sz="2400" b="1" dirty="0" err="1" smtClean="0"/>
              <a:t>ferrosulfuradas</a:t>
            </a:r>
            <a:endParaRPr lang="es-ES" altLang="es-AR" sz="2400" b="1" dirty="0" smtClean="0"/>
          </a:p>
          <a:p>
            <a:pPr eaLnBrk="1" hangingPunct="1"/>
            <a:r>
              <a:rPr lang="es-ES" altLang="es-AR" sz="2400" b="1" dirty="0" smtClean="0"/>
              <a:t>Transfiere equivalentes de reducción desde </a:t>
            </a:r>
            <a:r>
              <a:rPr lang="es-ES" altLang="es-AR" sz="2400" b="1" dirty="0" err="1" smtClean="0"/>
              <a:t>succinato</a:t>
            </a:r>
            <a:r>
              <a:rPr lang="es-ES" altLang="es-AR" sz="2400" b="1" dirty="0" smtClean="0"/>
              <a:t> a la coenzima Q</a:t>
            </a:r>
          </a:p>
          <a:p>
            <a:pPr eaLnBrk="1" hangingPunct="1"/>
            <a:endParaRPr lang="es-ES" altLang="es-AR" sz="2400" b="1" dirty="0" smtClean="0"/>
          </a:p>
          <a:p>
            <a:pPr eaLnBrk="1" hangingPunct="1">
              <a:buFontTx/>
              <a:buNone/>
            </a:pPr>
            <a:endParaRPr lang="es-ES" altLang="es-AR" sz="2400" b="1" baseline="-25000" dirty="0" smtClean="0"/>
          </a:p>
          <a:p>
            <a:pPr eaLnBrk="1" hangingPunct="1">
              <a:buFontTx/>
              <a:buNone/>
            </a:pPr>
            <a:endParaRPr lang="es-ES" altLang="es-AR" sz="2400" b="1" baseline="-25000" dirty="0" smtClean="0"/>
          </a:p>
        </p:txBody>
      </p:sp>
      <p:sp>
        <p:nvSpPr>
          <p:cNvPr id="24580" name="Text Box 4"/>
          <p:cNvSpPr txBox="1">
            <a:spLocks noChangeArrowheads="1"/>
          </p:cNvSpPr>
          <p:nvPr/>
        </p:nvSpPr>
        <p:spPr bwMode="auto">
          <a:xfrm>
            <a:off x="1403350" y="4076700"/>
            <a:ext cx="69135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endParaRPr lang="es-MX" altLang="es-AR" baseline="0"/>
          </a:p>
        </p:txBody>
      </p:sp>
      <p:sp>
        <p:nvSpPr>
          <p:cNvPr id="176133" name="Text Box 5"/>
          <p:cNvSpPr txBox="1">
            <a:spLocks noChangeArrowheads="1"/>
          </p:cNvSpPr>
          <p:nvPr/>
        </p:nvSpPr>
        <p:spPr bwMode="auto">
          <a:xfrm>
            <a:off x="539750" y="4005263"/>
            <a:ext cx="7956550" cy="2757487"/>
          </a:xfrm>
          <a:prstGeom prst="rect">
            <a:avLst/>
          </a:prstGeom>
          <a:solidFill>
            <a:schemeClr val="bg1">
              <a:lumMod val="85000"/>
            </a:schemeClr>
          </a:solidFill>
          <a:ln>
            <a:noFill/>
          </a:ln>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baseline="0"/>
              <a:t>Succinato + E-FAD              Fumarato + E-FADH</a:t>
            </a:r>
            <a:r>
              <a:rPr lang="es-ES" altLang="es-AR" sz="2400" b="1"/>
              <a:t>2</a:t>
            </a:r>
          </a:p>
          <a:p>
            <a:pPr eaLnBrk="1" hangingPunct="1">
              <a:spcBef>
                <a:spcPct val="20000"/>
              </a:spcBef>
            </a:pPr>
            <a:endParaRPr lang="es-ES" altLang="es-AR" sz="2400" b="1" baseline="0"/>
          </a:p>
          <a:p>
            <a:pPr eaLnBrk="1" hangingPunct="1">
              <a:spcBef>
                <a:spcPct val="20000"/>
              </a:spcBef>
            </a:pPr>
            <a:r>
              <a:rPr lang="es-ES" altLang="es-AR" sz="2400" b="1" baseline="0"/>
              <a:t>E-FADH</a:t>
            </a:r>
            <a:r>
              <a:rPr lang="es-ES" altLang="es-AR" sz="2400" b="1"/>
              <a:t>2 </a:t>
            </a:r>
            <a:r>
              <a:rPr lang="es-ES" altLang="es-AR" sz="2400" b="1" baseline="0"/>
              <a:t> + Prot-Fe</a:t>
            </a:r>
            <a:r>
              <a:rPr lang="es-ES" altLang="es-AR" sz="2400" b="1" baseline="30000"/>
              <a:t>+++</a:t>
            </a:r>
            <a:r>
              <a:rPr lang="es-ES" altLang="es-AR" sz="2400" b="1" baseline="0"/>
              <a:t>         E-FAD  + Prot-Fe</a:t>
            </a:r>
            <a:r>
              <a:rPr lang="es-ES" altLang="es-AR" sz="2400" b="1" baseline="30000"/>
              <a:t>++ </a:t>
            </a:r>
          </a:p>
          <a:p>
            <a:pPr eaLnBrk="1" hangingPunct="1">
              <a:spcBef>
                <a:spcPct val="20000"/>
              </a:spcBef>
            </a:pPr>
            <a:endParaRPr lang="es-ES" altLang="es-AR" sz="2400" b="1" baseline="0"/>
          </a:p>
          <a:p>
            <a:pPr eaLnBrk="1" hangingPunct="1">
              <a:spcBef>
                <a:spcPct val="20000"/>
              </a:spcBef>
            </a:pPr>
            <a:r>
              <a:rPr lang="es-ES" altLang="es-AR" sz="2400" b="1" baseline="0"/>
              <a:t>Prot-Fe</a:t>
            </a:r>
            <a:r>
              <a:rPr lang="es-ES" altLang="es-AR" sz="2400" b="1" baseline="30000"/>
              <a:t>++</a:t>
            </a:r>
            <a:r>
              <a:rPr lang="es-ES" altLang="es-AR" baseline="0"/>
              <a:t>  +  </a:t>
            </a:r>
            <a:r>
              <a:rPr lang="es-ES" altLang="es-AR" sz="2400" b="1" baseline="0"/>
              <a:t>CoQ                     Prot-Fe</a:t>
            </a:r>
            <a:r>
              <a:rPr lang="es-ES" altLang="es-AR" sz="2400" b="1" baseline="30000"/>
              <a:t>+++</a:t>
            </a:r>
            <a:r>
              <a:rPr lang="es-ES" altLang="es-AR" sz="2400" b="1" baseline="0"/>
              <a:t>   +  CoQH</a:t>
            </a:r>
            <a:r>
              <a:rPr lang="es-ES" altLang="es-AR" sz="2400" b="1"/>
              <a:t>2</a:t>
            </a:r>
          </a:p>
          <a:p>
            <a:pPr eaLnBrk="1" hangingPunct="1">
              <a:spcBef>
                <a:spcPct val="50000"/>
              </a:spcBef>
            </a:pPr>
            <a:endParaRPr lang="es-ES" altLang="es-AR" sz="2400" b="1" baseline="0"/>
          </a:p>
        </p:txBody>
      </p:sp>
      <p:sp>
        <p:nvSpPr>
          <p:cNvPr id="176134" name="Line 6"/>
          <p:cNvSpPr>
            <a:spLocks noChangeShapeType="1"/>
          </p:cNvSpPr>
          <p:nvPr/>
        </p:nvSpPr>
        <p:spPr bwMode="auto">
          <a:xfrm>
            <a:off x="3635375" y="4437063"/>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76135" name="Line 7"/>
          <p:cNvSpPr>
            <a:spLocks noChangeShapeType="1"/>
          </p:cNvSpPr>
          <p:nvPr/>
        </p:nvSpPr>
        <p:spPr bwMode="auto">
          <a:xfrm>
            <a:off x="3563938" y="5373688"/>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76136" name="Line 8"/>
          <p:cNvSpPr>
            <a:spLocks noChangeShapeType="1"/>
          </p:cNvSpPr>
          <p:nvPr/>
        </p:nvSpPr>
        <p:spPr bwMode="auto">
          <a:xfrm>
            <a:off x="3492500" y="6092825"/>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6049660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84" name="Rectangle 44"/>
          <p:cNvSpPr>
            <a:spLocks noChangeArrowheads="1"/>
          </p:cNvSpPr>
          <p:nvPr/>
        </p:nvSpPr>
        <p:spPr bwMode="auto">
          <a:xfrm>
            <a:off x="0" y="2492375"/>
            <a:ext cx="9144000" cy="2089150"/>
          </a:xfrm>
          <a:prstGeom prst="rect">
            <a:avLst/>
          </a:prstGeom>
          <a:solidFill>
            <a:srgbClr val="E7E7E7"/>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38242" name="Rectangle 2"/>
          <p:cNvSpPr>
            <a:spLocks noGrp="1" noChangeArrowheads="1"/>
          </p:cNvSpPr>
          <p:nvPr>
            <p:ph type="title"/>
          </p:nvPr>
        </p:nvSpPr>
        <p:spPr>
          <a:solidFill>
            <a:srgbClr val="FFFF00"/>
          </a:solidFill>
          <a:ln>
            <a:solidFill>
              <a:schemeClr val="accent2"/>
            </a:solidFill>
            <a:miter lim="800000"/>
            <a:headEnd/>
            <a:tailEnd/>
          </a:ln>
        </p:spPr>
        <p:txBody>
          <a:bodyPr/>
          <a:lstStyle/>
          <a:p>
            <a:pPr eaLnBrk="1" hangingPunct="1"/>
            <a:r>
              <a:rPr lang="es-ES" altLang="es-AR" sz="3200" b="1" smtClean="0"/>
              <a:t>CAMINO DE LOS ELECTRONES desde el COMPLEJO III al O</a:t>
            </a:r>
            <a:r>
              <a:rPr lang="es-ES" altLang="es-AR" sz="3200" b="1" baseline="-25000" smtClean="0"/>
              <a:t>2</a:t>
            </a:r>
          </a:p>
        </p:txBody>
      </p:sp>
      <p:pic>
        <p:nvPicPr>
          <p:cNvPr id="26628" name="Picture 4" descr="sp5282"/>
          <p:cNvPicPr>
            <a:picLocks noGrp="1" noChangeAspect="1" noChangeArrowheads="1"/>
          </p:cNvPicPr>
          <p:nvPr>
            <p:ph sz="half" idx="1"/>
          </p:nvPr>
        </p:nvPicPr>
        <p:blipFill>
          <a:blip r:embed="rId2">
            <a:lum bright="-24000" contrast="24000"/>
            <a:extLst>
              <a:ext uri="{28A0092B-C50C-407E-A947-70E740481C1C}">
                <a14:useLocalDpi xmlns:a14="http://schemas.microsoft.com/office/drawing/2010/main" val="0"/>
              </a:ext>
            </a:extLst>
          </a:blip>
          <a:srcRect/>
          <a:stretch>
            <a:fillRect/>
          </a:stretch>
        </p:blipFill>
        <p:spPr>
          <a:xfrm>
            <a:off x="468313" y="3141663"/>
            <a:ext cx="4038600" cy="1198562"/>
          </a:xfrm>
          <a:noFill/>
        </p:spPr>
      </p:pic>
      <p:pic>
        <p:nvPicPr>
          <p:cNvPr id="26629" name="Picture 8" descr="sp5282"/>
          <p:cNvPicPr>
            <a:picLocks noGrp="1" noChangeAspect="1" noChangeArrowheads="1"/>
          </p:cNvPicPr>
          <p:nvPr>
            <p:ph sz="quarter" idx="2"/>
          </p:nvPr>
        </p:nvPicPr>
        <p:blipFill>
          <a:blip r:embed="rId2">
            <a:lum bright="-24000" contrast="24000"/>
            <a:extLst>
              <a:ext uri="{28A0092B-C50C-407E-A947-70E740481C1C}">
                <a14:useLocalDpi xmlns:a14="http://schemas.microsoft.com/office/drawing/2010/main" val="0"/>
              </a:ext>
            </a:extLst>
          </a:blip>
          <a:srcRect r="19733" b="-5482"/>
          <a:stretch>
            <a:fillRect/>
          </a:stretch>
        </p:blipFill>
        <p:spPr>
          <a:xfrm>
            <a:off x="3862388" y="3141663"/>
            <a:ext cx="3241675" cy="1295400"/>
          </a:xfrm>
          <a:noFill/>
        </p:spPr>
      </p:pic>
      <p:sp>
        <p:nvSpPr>
          <p:cNvPr id="26630" name="Text Box 6"/>
          <p:cNvSpPr txBox="1">
            <a:spLocks noChangeArrowheads="1"/>
          </p:cNvSpPr>
          <p:nvPr/>
        </p:nvSpPr>
        <p:spPr bwMode="auto">
          <a:xfrm>
            <a:off x="107950" y="3141663"/>
            <a:ext cx="1008063"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baseline="0"/>
              <a:t>CoQH</a:t>
            </a:r>
            <a:r>
              <a:rPr lang="es-ES" altLang="es-AR" b="1"/>
              <a:t>2</a:t>
            </a:r>
            <a:endParaRPr lang="es-ES" altLang="es-AR" b="1" baseline="0"/>
          </a:p>
        </p:txBody>
      </p:sp>
      <p:sp>
        <p:nvSpPr>
          <p:cNvPr id="26631" name="Text Box 7"/>
          <p:cNvSpPr txBox="1">
            <a:spLocks noChangeArrowheads="1"/>
          </p:cNvSpPr>
          <p:nvPr/>
        </p:nvSpPr>
        <p:spPr bwMode="auto">
          <a:xfrm>
            <a:off x="322263" y="4076700"/>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CoQ</a:t>
            </a:r>
          </a:p>
        </p:txBody>
      </p:sp>
      <p:pic>
        <p:nvPicPr>
          <p:cNvPr id="26632" name="Picture 10" descr="sp5282"/>
          <p:cNvPicPr>
            <a:picLocks noGrp="1" noChangeAspect="1" noChangeArrowheads="1"/>
          </p:cNvPicPr>
          <p:nvPr>
            <p:ph sz="quarter" idx="3"/>
          </p:nvPr>
        </p:nvPicPr>
        <p:blipFill>
          <a:blip r:embed="rId2">
            <a:lum bright="-24000" contrast="24000"/>
            <a:extLst>
              <a:ext uri="{28A0092B-C50C-407E-A947-70E740481C1C}">
                <a14:useLocalDpi xmlns:a14="http://schemas.microsoft.com/office/drawing/2010/main" val="0"/>
              </a:ext>
            </a:extLst>
          </a:blip>
          <a:srcRect l="53381" b="-5481"/>
          <a:stretch>
            <a:fillRect/>
          </a:stretch>
        </p:blipFill>
        <p:spPr>
          <a:xfrm>
            <a:off x="7081838" y="3141663"/>
            <a:ext cx="1882775" cy="1295400"/>
          </a:xfrm>
          <a:noFill/>
        </p:spPr>
      </p:pic>
      <p:sp>
        <p:nvSpPr>
          <p:cNvPr id="26633" name="Oval 12"/>
          <p:cNvSpPr>
            <a:spLocks noChangeArrowheads="1"/>
          </p:cNvSpPr>
          <p:nvPr/>
        </p:nvSpPr>
        <p:spPr bwMode="auto">
          <a:xfrm>
            <a:off x="1485900" y="3500438"/>
            <a:ext cx="1009650" cy="576262"/>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b</a:t>
            </a:r>
            <a:r>
              <a:rPr lang="es-ES" altLang="es-AR" b="1">
                <a:solidFill>
                  <a:srgbClr val="3366FF"/>
                </a:solidFill>
              </a:rPr>
              <a:t>566</a:t>
            </a:r>
            <a:endParaRPr lang="es-ES" altLang="es-AR" b="1" baseline="0">
              <a:solidFill>
                <a:srgbClr val="3366FF"/>
              </a:solidFill>
            </a:endParaRPr>
          </a:p>
        </p:txBody>
      </p:sp>
      <p:sp>
        <p:nvSpPr>
          <p:cNvPr id="26634" name="Text Box 13"/>
          <p:cNvSpPr txBox="1">
            <a:spLocks noChangeArrowheads="1"/>
          </p:cNvSpPr>
          <p:nvPr/>
        </p:nvSpPr>
        <p:spPr bwMode="auto">
          <a:xfrm>
            <a:off x="16922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5" name="Text Box 14"/>
          <p:cNvSpPr txBox="1">
            <a:spLocks noChangeArrowheads="1"/>
          </p:cNvSpPr>
          <p:nvPr/>
        </p:nvSpPr>
        <p:spPr bwMode="auto">
          <a:xfrm>
            <a:off x="50768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6" name="Text Box 15"/>
          <p:cNvSpPr txBox="1">
            <a:spLocks noChangeArrowheads="1"/>
          </p:cNvSpPr>
          <p:nvPr/>
        </p:nvSpPr>
        <p:spPr bwMode="auto">
          <a:xfrm>
            <a:off x="27717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7" name="Text Box 16"/>
          <p:cNvSpPr txBox="1">
            <a:spLocks noChangeArrowheads="1"/>
          </p:cNvSpPr>
          <p:nvPr/>
        </p:nvSpPr>
        <p:spPr bwMode="auto">
          <a:xfrm>
            <a:off x="38512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38" name="Text Box 17"/>
          <p:cNvSpPr txBox="1">
            <a:spLocks noChangeArrowheads="1"/>
          </p:cNvSpPr>
          <p:nvPr/>
        </p:nvSpPr>
        <p:spPr bwMode="auto">
          <a:xfrm>
            <a:off x="61563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39" name="Text Box 18"/>
          <p:cNvSpPr txBox="1">
            <a:spLocks noChangeArrowheads="1"/>
          </p:cNvSpPr>
          <p:nvPr/>
        </p:nvSpPr>
        <p:spPr bwMode="auto">
          <a:xfrm>
            <a:off x="1692275"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0" name="Text Box 19"/>
          <p:cNvSpPr txBox="1">
            <a:spLocks noChangeArrowheads="1"/>
          </p:cNvSpPr>
          <p:nvPr/>
        </p:nvSpPr>
        <p:spPr bwMode="auto">
          <a:xfrm>
            <a:off x="284321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1" name="Text Box 20"/>
          <p:cNvSpPr txBox="1">
            <a:spLocks noChangeArrowheads="1"/>
          </p:cNvSpPr>
          <p:nvPr/>
        </p:nvSpPr>
        <p:spPr bwMode="auto">
          <a:xfrm>
            <a:off x="3924300"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2" name="Text Box 21"/>
          <p:cNvSpPr txBox="1">
            <a:spLocks noChangeArrowheads="1"/>
          </p:cNvSpPr>
          <p:nvPr/>
        </p:nvSpPr>
        <p:spPr bwMode="auto">
          <a:xfrm>
            <a:off x="514826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3" name="Text Box 22"/>
          <p:cNvSpPr txBox="1">
            <a:spLocks noChangeArrowheads="1"/>
          </p:cNvSpPr>
          <p:nvPr/>
        </p:nvSpPr>
        <p:spPr bwMode="auto">
          <a:xfrm>
            <a:off x="622776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4" name="Text Box 23"/>
          <p:cNvSpPr txBox="1">
            <a:spLocks noChangeArrowheads="1"/>
          </p:cNvSpPr>
          <p:nvPr/>
        </p:nvSpPr>
        <p:spPr bwMode="auto">
          <a:xfrm>
            <a:off x="7235825"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5" name="Text Box 24"/>
          <p:cNvSpPr txBox="1">
            <a:spLocks noChangeArrowheads="1"/>
          </p:cNvSpPr>
          <p:nvPr/>
        </p:nvSpPr>
        <p:spPr bwMode="auto">
          <a:xfrm>
            <a:off x="72358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6" name="Text Box 25"/>
          <p:cNvSpPr txBox="1">
            <a:spLocks noChangeArrowheads="1"/>
          </p:cNvSpPr>
          <p:nvPr/>
        </p:nvSpPr>
        <p:spPr bwMode="auto">
          <a:xfrm>
            <a:off x="7847013" y="2997200"/>
            <a:ext cx="1296987"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½ O</a:t>
            </a:r>
            <a:r>
              <a:rPr lang="es-ES" altLang="es-AR" b="1">
                <a:solidFill>
                  <a:srgbClr val="F42B0A"/>
                </a:solidFill>
              </a:rPr>
              <a:t>2</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sp>
        <p:nvSpPr>
          <p:cNvPr id="26647" name="Text Box 26"/>
          <p:cNvSpPr txBox="1">
            <a:spLocks noChangeArrowheads="1"/>
          </p:cNvSpPr>
          <p:nvPr/>
        </p:nvSpPr>
        <p:spPr bwMode="auto">
          <a:xfrm>
            <a:off x="8496300" y="4076700"/>
            <a:ext cx="647700"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r>
              <a:rPr lang="es-ES" altLang="es-AR" b="1">
                <a:solidFill>
                  <a:srgbClr val="F42B0A"/>
                </a:solidFill>
              </a:rPr>
              <a:t>2</a:t>
            </a:r>
            <a:r>
              <a:rPr lang="es-ES" altLang="es-AR" b="1" baseline="0">
                <a:solidFill>
                  <a:srgbClr val="F42B0A"/>
                </a:solidFill>
              </a:rPr>
              <a:t>O</a:t>
            </a:r>
          </a:p>
        </p:txBody>
      </p:sp>
      <p:sp>
        <p:nvSpPr>
          <p:cNvPr id="26648" name="Oval 27"/>
          <p:cNvSpPr>
            <a:spLocks noChangeArrowheads="1"/>
          </p:cNvSpPr>
          <p:nvPr/>
        </p:nvSpPr>
        <p:spPr bwMode="auto">
          <a:xfrm>
            <a:off x="2638425" y="3500438"/>
            <a:ext cx="1081088" cy="503237"/>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b</a:t>
            </a:r>
            <a:r>
              <a:rPr lang="es-ES" altLang="es-AR" b="1">
                <a:solidFill>
                  <a:srgbClr val="3366FF"/>
                </a:solidFill>
              </a:rPr>
              <a:t>562</a:t>
            </a:r>
            <a:endParaRPr lang="es-ES" altLang="es-AR" baseline="0">
              <a:solidFill>
                <a:srgbClr val="3366FF"/>
              </a:solidFill>
            </a:endParaRPr>
          </a:p>
        </p:txBody>
      </p:sp>
      <p:sp>
        <p:nvSpPr>
          <p:cNvPr id="26649" name="Text Box 28"/>
          <p:cNvSpPr txBox="1">
            <a:spLocks noChangeArrowheads="1"/>
          </p:cNvSpPr>
          <p:nvPr/>
        </p:nvSpPr>
        <p:spPr bwMode="auto">
          <a:xfrm>
            <a:off x="3862388" y="3644900"/>
            <a:ext cx="863600" cy="366713"/>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3366FF"/>
                </a:solidFill>
              </a:rPr>
              <a:t> Fe-S</a:t>
            </a:r>
          </a:p>
        </p:txBody>
      </p:sp>
      <p:sp>
        <p:nvSpPr>
          <p:cNvPr id="26650" name="Oval 29"/>
          <p:cNvSpPr>
            <a:spLocks noChangeArrowheads="1"/>
          </p:cNvSpPr>
          <p:nvPr/>
        </p:nvSpPr>
        <p:spPr bwMode="auto">
          <a:xfrm>
            <a:off x="4859338" y="3500438"/>
            <a:ext cx="1081087"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c</a:t>
            </a:r>
            <a:r>
              <a:rPr lang="es-ES" altLang="es-AR" b="1">
                <a:solidFill>
                  <a:srgbClr val="3366FF"/>
                </a:solidFill>
              </a:rPr>
              <a:t>1</a:t>
            </a:r>
            <a:endParaRPr lang="es-ES" altLang="es-AR" b="1" baseline="0">
              <a:solidFill>
                <a:srgbClr val="3366FF"/>
              </a:solidFill>
            </a:endParaRPr>
          </a:p>
        </p:txBody>
      </p:sp>
      <p:sp>
        <p:nvSpPr>
          <p:cNvPr id="26651" name="Oval 30"/>
          <p:cNvSpPr>
            <a:spLocks noChangeArrowheads="1"/>
          </p:cNvSpPr>
          <p:nvPr/>
        </p:nvSpPr>
        <p:spPr bwMode="auto">
          <a:xfrm>
            <a:off x="6084888" y="3500438"/>
            <a:ext cx="792162"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c</a:t>
            </a:r>
            <a:endParaRPr lang="es-ES" altLang="es-AR" baseline="0">
              <a:solidFill>
                <a:srgbClr val="3366FF"/>
              </a:solidFill>
            </a:endParaRPr>
          </a:p>
        </p:txBody>
      </p:sp>
      <p:sp>
        <p:nvSpPr>
          <p:cNvPr id="26652" name="Oval 31"/>
          <p:cNvSpPr>
            <a:spLocks noChangeArrowheads="1"/>
          </p:cNvSpPr>
          <p:nvPr/>
        </p:nvSpPr>
        <p:spPr bwMode="auto">
          <a:xfrm>
            <a:off x="7164388" y="3500438"/>
            <a:ext cx="863600"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a.a</a:t>
            </a:r>
            <a:r>
              <a:rPr lang="es-ES" altLang="es-AR" b="1">
                <a:solidFill>
                  <a:srgbClr val="3366FF"/>
                </a:solidFill>
              </a:rPr>
              <a:t>3</a:t>
            </a:r>
            <a:endParaRPr lang="es-ES" altLang="es-AR" baseline="0">
              <a:solidFill>
                <a:srgbClr val="3366FF"/>
              </a:solidFill>
            </a:endParaRPr>
          </a:p>
        </p:txBody>
      </p:sp>
      <p:grpSp>
        <p:nvGrpSpPr>
          <p:cNvPr id="2" name="Group 67"/>
          <p:cNvGrpSpPr>
            <a:grpSpLocks/>
          </p:cNvGrpSpPr>
          <p:nvPr/>
        </p:nvGrpSpPr>
        <p:grpSpPr bwMode="auto">
          <a:xfrm>
            <a:off x="6732588" y="4508500"/>
            <a:ext cx="1728787" cy="1241425"/>
            <a:chOff x="4241" y="2840"/>
            <a:chExt cx="1089" cy="782"/>
          </a:xfrm>
        </p:grpSpPr>
        <p:grpSp>
          <p:nvGrpSpPr>
            <p:cNvPr id="26678" name="Group 35"/>
            <p:cNvGrpSpPr>
              <a:grpSpLocks/>
            </p:cNvGrpSpPr>
            <p:nvPr/>
          </p:nvGrpSpPr>
          <p:grpSpPr bwMode="auto">
            <a:xfrm>
              <a:off x="4468" y="2840"/>
              <a:ext cx="635" cy="227"/>
              <a:chOff x="4558" y="2886"/>
              <a:chExt cx="635" cy="227"/>
            </a:xfrm>
          </p:grpSpPr>
          <p:sp>
            <p:nvSpPr>
              <p:cNvPr id="26681" name="Line 32"/>
              <p:cNvSpPr>
                <a:spLocks noChangeShapeType="1"/>
              </p:cNvSpPr>
              <p:nvPr/>
            </p:nvSpPr>
            <p:spPr bwMode="auto">
              <a:xfrm>
                <a:off x="4558" y="3113"/>
                <a:ext cx="63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82" name="Line 33"/>
              <p:cNvSpPr>
                <a:spLocks noChangeShapeType="1"/>
              </p:cNvSpPr>
              <p:nvPr/>
            </p:nvSpPr>
            <p:spPr bwMode="auto">
              <a:xfrm>
                <a:off x="4558" y="2886"/>
                <a:ext cx="0" cy="22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83" name="Line 34"/>
              <p:cNvSpPr>
                <a:spLocks noChangeShapeType="1"/>
              </p:cNvSpPr>
              <p:nvPr/>
            </p:nvSpPr>
            <p:spPr bwMode="auto">
              <a:xfrm>
                <a:off x="5193" y="2886"/>
                <a:ext cx="0" cy="22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6679" name="Text Box 36"/>
            <p:cNvSpPr txBox="1">
              <a:spLocks noChangeArrowheads="1"/>
            </p:cNvSpPr>
            <p:nvPr/>
          </p:nvSpPr>
          <p:spPr bwMode="auto">
            <a:xfrm>
              <a:off x="4241" y="3385"/>
              <a:ext cx="1089" cy="2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Complejo IV</a:t>
              </a:r>
            </a:p>
          </p:txBody>
        </p:sp>
        <p:sp>
          <p:nvSpPr>
            <p:cNvPr id="26680" name="Line 37"/>
            <p:cNvSpPr>
              <a:spLocks noChangeShapeType="1"/>
            </p:cNvSpPr>
            <p:nvPr/>
          </p:nvSpPr>
          <p:spPr bwMode="auto">
            <a:xfrm>
              <a:off x="4740" y="3067"/>
              <a:ext cx="0" cy="22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4" name="Group 66"/>
          <p:cNvGrpSpPr>
            <a:grpSpLocks/>
          </p:cNvGrpSpPr>
          <p:nvPr/>
        </p:nvGrpSpPr>
        <p:grpSpPr bwMode="auto">
          <a:xfrm>
            <a:off x="1476375" y="4221163"/>
            <a:ext cx="4464050" cy="1671637"/>
            <a:chOff x="930" y="2659"/>
            <a:chExt cx="2812" cy="1053"/>
          </a:xfrm>
        </p:grpSpPr>
        <p:grpSp>
          <p:nvGrpSpPr>
            <p:cNvPr id="26672" name="Group 41"/>
            <p:cNvGrpSpPr>
              <a:grpSpLocks/>
            </p:cNvGrpSpPr>
            <p:nvPr/>
          </p:nvGrpSpPr>
          <p:grpSpPr bwMode="auto">
            <a:xfrm>
              <a:off x="930" y="2659"/>
              <a:ext cx="2812" cy="454"/>
              <a:chOff x="930" y="2885"/>
              <a:chExt cx="2812" cy="454"/>
            </a:xfrm>
          </p:grpSpPr>
          <p:sp>
            <p:nvSpPr>
              <p:cNvPr id="26675" name="Line 38"/>
              <p:cNvSpPr>
                <a:spLocks noChangeShapeType="1"/>
              </p:cNvSpPr>
              <p:nvPr/>
            </p:nvSpPr>
            <p:spPr bwMode="auto">
              <a:xfrm>
                <a:off x="930" y="2885"/>
                <a:ext cx="0" cy="45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76" name="Line 39"/>
              <p:cNvSpPr>
                <a:spLocks noChangeShapeType="1"/>
              </p:cNvSpPr>
              <p:nvPr/>
            </p:nvSpPr>
            <p:spPr bwMode="auto">
              <a:xfrm>
                <a:off x="930" y="3339"/>
                <a:ext cx="281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77" name="Line 40"/>
              <p:cNvSpPr>
                <a:spLocks noChangeShapeType="1"/>
              </p:cNvSpPr>
              <p:nvPr/>
            </p:nvSpPr>
            <p:spPr bwMode="auto">
              <a:xfrm>
                <a:off x="3742" y="2885"/>
                <a:ext cx="0" cy="45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6673" name="Text Box 42"/>
            <p:cNvSpPr txBox="1">
              <a:spLocks noChangeArrowheads="1"/>
            </p:cNvSpPr>
            <p:nvPr/>
          </p:nvSpPr>
          <p:spPr bwMode="auto">
            <a:xfrm>
              <a:off x="1701" y="3475"/>
              <a:ext cx="1089" cy="2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FF"/>
                  </a:solidFill>
                </a:rPr>
                <a:t>Complejo III</a:t>
              </a:r>
              <a:endParaRPr lang="es-ES" altLang="es-AR" baseline="0">
                <a:solidFill>
                  <a:srgbClr val="0000FF"/>
                </a:solidFill>
              </a:endParaRPr>
            </a:p>
          </p:txBody>
        </p:sp>
        <p:sp>
          <p:nvSpPr>
            <p:cNvPr id="26674" name="Line 43"/>
            <p:cNvSpPr>
              <a:spLocks noChangeShapeType="1"/>
            </p:cNvSpPr>
            <p:nvPr/>
          </p:nvSpPr>
          <p:spPr bwMode="auto">
            <a:xfrm>
              <a:off x="2200" y="3113"/>
              <a:ext cx="0" cy="31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26655" name="Line 45"/>
          <p:cNvSpPr>
            <a:spLocks noChangeShapeType="1"/>
          </p:cNvSpPr>
          <p:nvPr/>
        </p:nvSpPr>
        <p:spPr bwMode="auto">
          <a:xfrm rot="2031180">
            <a:off x="1619250" y="4149725"/>
            <a:ext cx="107950"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6656" name="Group 54"/>
          <p:cNvGrpSpPr>
            <a:grpSpLocks/>
          </p:cNvGrpSpPr>
          <p:nvPr/>
        </p:nvGrpSpPr>
        <p:grpSpPr bwMode="auto">
          <a:xfrm>
            <a:off x="2411413" y="3284538"/>
            <a:ext cx="396875" cy="107950"/>
            <a:chOff x="1519" y="2069"/>
            <a:chExt cx="250" cy="68"/>
          </a:xfrm>
        </p:grpSpPr>
        <p:sp>
          <p:nvSpPr>
            <p:cNvPr id="26670" name="Line 46"/>
            <p:cNvSpPr>
              <a:spLocks noChangeShapeType="1"/>
            </p:cNvSpPr>
            <p:nvPr/>
          </p:nvSpPr>
          <p:spPr bwMode="auto">
            <a:xfrm rot="-7870668">
              <a:off x="1486" y="2102"/>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71" name="Line 47"/>
            <p:cNvSpPr>
              <a:spLocks noChangeShapeType="1"/>
            </p:cNvSpPr>
            <p:nvPr/>
          </p:nvSpPr>
          <p:spPr bwMode="auto">
            <a:xfrm rot="-2010729">
              <a:off x="1701" y="2115"/>
              <a:ext cx="68"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grpSp>
        <p:nvGrpSpPr>
          <p:cNvPr id="26657" name="Group 50"/>
          <p:cNvGrpSpPr>
            <a:grpSpLocks/>
          </p:cNvGrpSpPr>
          <p:nvPr/>
        </p:nvGrpSpPr>
        <p:grpSpPr bwMode="auto">
          <a:xfrm>
            <a:off x="3562350" y="4076700"/>
            <a:ext cx="290513" cy="107950"/>
            <a:chOff x="2244" y="2568"/>
            <a:chExt cx="183" cy="68"/>
          </a:xfrm>
        </p:grpSpPr>
        <p:sp>
          <p:nvSpPr>
            <p:cNvPr id="26668" name="Line 48"/>
            <p:cNvSpPr>
              <a:spLocks noChangeShapeType="1"/>
            </p:cNvSpPr>
            <p:nvPr/>
          </p:nvSpPr>
          <p:spPr bwMode="auto">
            <a:xfrm rot="7620278">
              <a:off x="2211" y="2601"/>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9" name="Line 49"/>
            <p:cNvSpPr>
              <a:spLocks noChangeShapeType="1"/>
            </p:cNvSpPr>
            <p:nvPr/>
          </p:nvSpPr>
          <p:spPr bwMode="auto">
            <a:xfrm rot="2852591">
              <a:off x="2393" y="2601"/>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sp>
        <p:nvSpPr>
          <p:cNvPr id="26658" name="Line 52"/>
          <p:cNvSpPr>
            <a:spLocks noChangeShapeType="1"/>
          </p:cNvSpPr>
          <p:nvPr/>
        </p:nvSpPr>
        <p:spPr bwMode="auto">
          <a:xfrm rot="7620278">
            <a:off x="5742782" y="4202906"/>
            <a:ext cx="107950" cy="1587"/>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59" name="Line 53"/>
          <p:cNvSpPr>
            <a:spLocks noChangeShapeType="1"/>
          </p:cNvSpPr>
          <p:nvPr/>
        </p:nvSpPr>
        <p:spPr bwMode="auto">
          <a:xfrm rot="2852591">
            <a:off x="6172994" y="4237831"/>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0" name="Line 56"/>
          <p:cNvSpPr>
            <a:spLocks noChangeShapeType="1"/>
          </p:cNvSpPr>
          <p:nvPr/>
        </p:nvSpPr>
        <p:spPr bwMode="auto">
          <a:xfrm rot="-7870668">
            <a:off x="4518819" y="3302794"/>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1" name="Line 57"/>
          <p:cNvSpPr>
            <a:spLocks noChangeShapeType="1"/>
          </p:cNvSpPr>
          <p:nvPr/>
        </p:nvSpPr>
        <p:spPr bwMode="auto">
          <a:xfrm rot="-2010729">
            <a:off x="4968875" y="3322638"/>
            <a:ext cx="107950"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6662" name="Group 58"/>
          <p:cNvGrpSpPr>
            <a:grpSpLocks/>
          </p:cNvGrpSpPr>
          <p:nvPr/>
        </p:nvGrpSpPr>
        <p:grpSpPr bwMode="auto">
          <a:xfrm>
            <a:off x="6911975" y="3284538"/>
            <a:ext cx="396875" cy="107950"/>
            <a:chOff x="1519" y="2069"/>
            <a:chExt cx="250" cy="68"/>
          </a:xfrm>
        </p:grpSpPr>
        <p:sp>
          <p:nvSpPr>
            <p:cNvPr id="26666" name="Line 59"/>
            <p:cNvSpPr>
              <a:spLocks noChangeShapeType="1"/>
            </p:cNvSpPr>
            <p:nvPr/>
          </p:nvSpPr>
          <p:spPr bwMode="auto">
            <a:xfrm rot="-7870668">
              <a:off x="1486" y="2102"/>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7" name="Line 60"/>
            <p:cNvSpPr>
              <a:spLocks noChangeShapeType="1"/>
            </p:cNvSpPr>
            <p:nvPr/>
          </p:nvSpPr>
          <p:spPr bwMode="auto">
            <a:xfrm rot="-2010729">
              <a:off x="1701" y="2115"/>
              <a:ext cx="68"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sp>
        <p:nvSpPr>
          <p:cNvPr id="26663" name="Line 62"/>
          <p:cNvSpPr>
            <a:spLocks noChangeShapeType="1"/>
          </p:cNvSpPr>
          <p:nvPr/>
        </p:nvSpPr>
        <p:spPr bwMode="auto">
          <a:xfrm rot="7620278">
            <a:off x="7828757" y="4237831"/>
            <a:ext cx="107950" cy="1587"/>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4" name="Line 63"/>
          <p:cNvSpPr>
            <a:spLocks noChangeShapeType="1"/>
          </p:cNvSpPr>
          <p:nvPr/>
        </p:nvSpPr>
        <p:spPr bwMode="auto">
          <a:xfrm rot="2852591">
            <a:off x="8405019" y="4237831"/>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5" name="Line 64"/>
          <p:cNvSpPr>
            <a:spLocks noChangeShapeType="1"/>
          </p:cNvSpPr>
          <p:nvPr/>
        </p:nvSpPr>
        <p:spPr bwMode="auto">
          <a:xfrm rot="237365" flipH="1">
            <a:off x="992188" y="4221163"/>
            <a:ext cx="123825" cy="17462"/>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31633275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611188" y="549275"/>
            <a:ext cx="8137525" cy="6000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sz="2400" b="1" u="sng">
                <a:solidFill>
                  <a:srgbClr val="000000"/>
                </a:solidFill>
                <a:latin typeface="Arial Rounded MT Bold" pitchFamily="34" charset="0"/>
              </a:rPr>
              <a:t>La Cadena de Transporte de Electrones comprende dos procesos</a:t>
            </a:r>
            <a:r>
              <a:rPr lang="es-AR" altLang="es-AR" sz="2400" b="1">
                <a:solidFill>
                  <a:srgbClr val="000000"/>
                </a:solidFill>
                <a:latin typeface="Arial Rounded MT Bold" pitchFamily="34" charset="0"/>
              </a:rPr>
              <a:t>:</a:t>
            </a:r>
          </a:p>
          <a:p>
            <a:pPr eaLnBrk="1" hangingPunct="1"/>
            <a:endParaRPr lang="es-AR" altLang="es-AR" sz="2400" b="1">
              <a:solidFill>
                <a:srgbClr val="000000"/>
              </a:solidFill>
              <a:latin typeface="Arial Rounded MT Bold" pitchFamily="34" charset="0"/>
            </a:endParaRPr>
          </a:p>
          <a:p>
            <a:pPr eaLnBrk="1" hangingPunct="1"/>
            <a:r>
              <a:rPr lang="es-AR" altLang="es-AR" sz="2400" b="1">
                <a:solidFill>
                  <a:srgbClr val="000000"/>
                </a:solidFill>
                <a:latin typeface="Arial Rounded MT Bold" pitchFamily="34" charset="0"/>
              </a:rPr>
              <a:t>1.- Los electrones son transportados a lo largo de la membrana, de un complejo de proteínas transportadoras a otro.</a:t>
            </a:r>
          </a:p>
          <a:p>
            <a:pPr eaLnBrk="1" hangingPunct="1"/>
            <a:endParaRPr lang="es-AR" altLang="es-AR" sz="2400" b="1">
              <a:solidFill>
                <a:srgbClr val="000000"/>
              </a:solidFill>
              <a:latin typeface="Arial Rounded MT Bold" pitchFamily="34" charset="0"/>
            </a:endParaRPr>
          </a:p>
          <a:p>
            <a:pPr eaLnBrk="1" hangingPunct="1"/>
            <a:r>
              <a:rPr lang="es-AR" altLang="es-AR" sz="2400" b="1">
                <a:solidFill>
                  <a:srgbClr val="000000"/>
                </a:solidFill>
                <a:latin typeface="Arial Rounded MT Bold" pitchFamily="34" charset="0"/>
              </a:rPr>
              <a:t>2. Los protones son translocados a través de la membrana, desde el interior o matriz hacia el espacio intermembrana de la mitocondria. </a:t>
            </a:r>
          </a:p>
          <a:p>
            <a:pPr eaLnBrk="1" hangingPunct="1"/>
            <a:endParaRPr lang="es-AR" altLang="es-AR" sz="2400" b="1">
              <a:solidFill>
                <a:srgbClr val="000000"/>
              </a:solidFill>
              <a:latin typeface="Arial Rounded MT Bold" pitchFamily="34" charset="0"/>
            </a:endParaRPr>
          </a:p>
          <a:p>
            <a:pPr algn="ctr" eaLnBrk="1" hangingPunct="1"/>
            <a:r>
              <a:rPr lang="es-AR" altLang="es-AR" sz="2400" b="1">
                <a:solidFill>
                  <a:srgbClr val="000000"/>
                </a:solidFill>
                <a:latin typeface="Arial Rounded MT Bold" pitchFamily="34" charset="0"/>
              </a:rPr>
              <a:t>Esto constituye un gradiente de protones </a:t>
            </a:r>
          </a:p>
          <a:p>
            <a:pPr algn="ctr" eaLnBrk="1" hangingPunct="1"/>
            <a:endParaRPr lang="es-AR" altLang="es-AR" sz="2400" b="1">
              <a:solidFill>
                <a:srgbClr val="000000"/>
              </a:solidFill>
              <a:latin typeface="Arial Rounded MT Bold" pitchFamily="34" charset="0"/>
            </a:endParaRPr>
          </a:p>
          <a:p>
            <a:pPr algn="ctr" eaLnBrk="1" hangingPunct="1"/>
            <a:r>
              <a:rPr lang="es-AR" altLang="es-AR" sz="2400" b="1">
                <a:solidFill>
                  <a:srgbClr val="000000"/>
                </a:solidFill>
                <a:latin typeface="Arial Rounded MT Bold" pitchFamily="34" charset="0"/>
              </a:rPr>
              <a:t>El oxígeno es el aceptor terminal del electrón, combinándose con electrones e iones H</a:t>
            </a:r>
            <a:r>
              <a:rPr lang="es-AR" altLang="es-AR" sz="2400" b="1" baseline="30000">
                <a:solidFill>
                  <a:srgbClr val="000000"/>
                </a:solidFill>
                <a:latin typeface="Arial Rounded MT Bold" pitchFamily="34" charset="0"/>
              </a:rPr>
              <a:t>+</a:t>
            </a:r>
            <a:r>
              <a:rPr lang="es-AR" altLang="es-AR" sz="2400" b="1">
                <a:solidFill>
                  <a:srgbClr val="000000"/>
                </a:solidFill>
                <a:latin typeface="Arial Rounded MT Bold" pitchFamily="34" charset="0"/>
              </a:rPr>
              <a:t> para producir agua.</a:t>
            </a:r>
          </a:p>
        </p:txBody>
      </p:sp>
    </p:spTree>
    <p:extLst>
      <p:ext uri="{BB962C8B-B14F-4D97-AF65-F5344CB8AC3E}">
        <p14:creationId xmlns:p14="http://schemas.microsoft.com/office/powerpoint/2010/main" val="18492338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0688" y="692150"/>
            <a:ext cx="8281987" cy="6001643"/>
          </a:xfrm>
          <a:prstGeom prst="rect">
            <a:avLst/>
          </a:prstGeom>
          <a:solidFill>
            <a:schemeClr val="bg1"/>
          </a:solidFill>
        </p:spPr>
        <p:txBody>
          <a:bodyPr>
            <a:spAutoFit/>
          </a:bodyPr>
          <a:lstStyle/>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transferencia de electrones desde el NADH a través de la cadena respiratoria hasta el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es un proceso altamente exergónico.</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mayor parte de esa energía se emplea para bombear protones fuera de la matriz.</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Por cada par de electrones transferidos al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a:t>
            </a:r>
            <a:r>
              <a:rPr lang="es-MX" sz="2400" b="1" dirty="0">
                <a:solidFill>
                  <a:prstClr val="black"/>
                </a:solidFill>
                <a:latin typeface="Arial Rounded MT Bold" pitchFamily="34" charset="0"/>
                <a:sym typeface="Wingdings" pitchFamily="2" charset="2"/>
              </a:rPr>
              <a:t> los complejos I y III bombean 4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 </a:t>
            </a:r>
            <a:r>
              <a:rPr lang="es-MX" sz="2400" b="1" dirty="0" smtClean="0">
                <a:solidFill>
                  <a:prstClr val="black"/>
                </a:solidFill>
                <a:latin typeface="Arial Rounded MT Bold" pitchFamily="34" charset="0"/>
                <a:sym typeface="Wingdings" pitchFamily="2" charset="2"/>
              </a:rPr>
              <a:t>el </a:t>
            </a:r>
            <a:r>
              <a:rPr lang="es-MX" sz="2400" b="1" dirty="0">
                <a:solidFill>
                  <a:prstClr val="black"/>
                </a:solidFill>
                <a:latin typeface="Arial Rounded MT Bold" pitchFamily="34" charset="0"/>
                <a:sym typeface="Wingdings" pitchFamily="2" charset="2"/>
              </a:rPr>
              <a:t>complejo </a:t>
            </a:r>
            <a:r>
              <a:rPr lang="es-MX" sz="2400" b="1" dirty="0" smtClean="0">
                <a:solidFill>
                  <a:prstClr val="black"/>
                </a:solidFill>
                <a:latin typeface="Arial Rounded MT Bold" pitchFamily="34" charset="0"/>
                <a:sym typeface="Wingdings" pitchFamily="2" charset="2"/>
              </a:rPr>
              <a:t>IV bombea </a:t>
            </a:r>
            <a:r>
              <a:rPr lang="es-MX" sz="2400" b="1" dirty="0">
                <a:solidFill>
                  <a:prstClr val="black"/>
                </a:solidFill>
                <a:latin typeface="Arial Rounded MT Bold" pitchFamily="34" charset="0"/>
                <a:sym typeface="Wingdings" pitchFamily="2" charset="2"/>
              </a:rPr>
              <a:t>2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a:t>
            </a:r>
            <a:r>
              <a:rPr lang="es-MX" sz="2400" b="1" dirty="0" smtClean="0">
                <a:solidFill>
                  <a:prstClr val="black"/>
                </a:solidFill>
                <a:latin typeface="Arial Rounded MT Bold" pitchFamily="34" charset="0"/>
                <a:sym typeface="Wingdings" pitchFamily="2" charset="2"/>
              </a:rPr>
              <a:t>.</a:t>
            </a:r>
          </a:p>
          <a:p>
            <a:pPr marL="342900" indent="-342900" fontAlgn="auto">
              <a:spcBef>
                <a:spcPts val="0"/>
              </a:spcBef>
              <a:spcAft>
                <a:spcPts val="0"/>
              </a:spcAft>
              <a:buFont typeface="Arial" pitchFamily="34" charset="0"/>
              <a:buChar char="•"/>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El complejo II no transfiere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ya que no atraviesa la membrana interna como los demás.</a:t>
            </a:r>
          </a:p>
          <a:p>
            <a:pPr marL="342900" indent="-342900" fontAlgn="auto">
              <a:spcBef>
                <a:spcPts val="0"/>
              </a:spcBef>
              <a:spcAft>
                <a:spcPts val="0"/>
              </a:spcAft>
              <a:buFont typeface="Arial" pitchFamily="34" charset="0"/>
              <a:buChar char="•"/>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Así esta energía electroquímica generada por el gradiente protónico impulsa la síntesis de ATP.</a:t>
            </a:r>
            <a:endParaRPr lang="es-AR" sz="2400" b="1" dirty="0">
              <a:solidFill>
                <a:prstClr val="black"/>
              </a:solidFill>
              <a:latin typeface="Arial Rounded MT Bold" pitchFamily="34" charset="0"/>
            </a:endParaRPr>
          </a:p>
        </p:txBody>
      </p:sp>
    </p:spTree>
    <p:extLst>
      <p:ext uri="{BB962C8B-B14F-4D97-AF65-F5344CB8AC3E}">
        <p14:creationId xmlns:p14="http://schemas.microsoft.com/office/powerpoint/2010/main" val="22907071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title"/>
          </p:nvPr>
        </p:nvSpPr>
        <p:spPr>
          <a:solidFill>
            <a:srgbClr val="FFFF00"/>
          </a:solidFill>
          <a:ln>
            <a:solidFill>
              <a:srgbClr val="3399FF"/>
            </a:solidFill>
            <a:miter lim="800000"/>
            <a:headEnd/>
            <a:tailEnd/>
          </a:ln>
        </p:spPr>
        <p:txBody>
          <a:bodyPr/>
          <a:lstStyle/>
          <a:p>
            <a:pPr eaLnBrk="1" hangingPunct="1"/>
            <a:r>
              <a:rPr lang="es-ES" altLang="es-AR" sz="3200" b="1" smtClean="0"/>
              <a:t>SINTESIS DE ATP </a:t>
            </a:r>
            <a:br>
              <a:rPr lang="es-ES" altLang="es-AR" sz="3200" b="1" smtClean="0"/>
            </a:br>
            <a:r>
              <a:rPr lang="es-ES" altLang="es-AR" sz="3200" b="1" smtClean="0"/>
              <a:t>TEORIA QUIMIOSMOTICA</a:t>
            </a:r>
          </a:p>
        </p:txBody>
      </p:sp>
      <p:grpSp>
        <p:nvGrpSpPr>
          <p:cNvPr id="29699" name="Group 11"/>
          <p:cNvGrpSpPr>
            <a:grpSpLocks/>
          </p:cNvGrpSpPr>
          <p:nvPr/>
        </p:nvGrpSpPr>
        <p:grpSpPr bwMode="auto">
          <a:xfrm>
            <a:off x="971550" y="1628775"/>
            <a:ext cx="7777163" cy="4746625"/>
            <a:chOff x="612" y="1026"/>
            <a:chExt cx="4899" cy="2990"/>
          </a:xfrm>
        </p:grpSpPr>
        <p:pic>
          <p:nvPicPr>
            <p:cNvPr id="29722"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3"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t>MATRIZ</a:t>
              </a:r>
            </a:p>
          </p:txBody>
        </p:sp>
        <p:sp>
          <p:nvSpPr>
            <p:cNvPr id="29724"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7" name="6 Elipse"/>
          <p:cNvSpPr/>
          <p:nvPr/>
        </p:nvSpPr>
        <p:spPr>
          <a:xfrm>
            <a:off x="1908175" y="52292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3563938" y="479742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5292725" y="44370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3635375" y="48688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3" name="12 Elipse"/>
          <p:cNvSpPr/>
          <p:nvPr/>
        </p:nvSpPr>
        <p:spPr>
          <a:xfrm>
            <a:off x="5508625" y="47244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4" name="13 Elipse"/>
          <p:cNvSpPr/>
          <p:nvPr/>
        </p:nvSpPr>
        <p:spPr>
          <a:xfrm>
            <a:off x="5435600" y="15573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5" name="14 Elipse"/>
          <p:cNvSpPr/>
          <p:nvPr/>
        </p:nvSpPr>
        <p:spPr>
          <a:xfrm>
            <a:off x="1908175" y="515778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6" name="15 Elipse"/>
          <p:cNvSpPr/>
          <p:nvPr/>
        </p:nvSpPr>
        <p:spPr>
          <a:xfrm>
            <a:off x="6588125" y="184467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7" name="16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37901" name="17 CuadroTexto"/>
          <p:cNvSpPr txBox="1">
            <a:spLocks noChangeArrowheads="1"/>
          </p:cNvSpPr>
          <p:nvPr/>
        </p:nvSpPr>
        <p:spPr bwMode="auto">
          <a:xfrm>
            <a:off x="5786438" y="6072188"/>
            <a:ext cx="928687" cy="3794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PE" altLang="es-AR" sz="2800" b="1"/>
              <a:t>3 ATP</a:t>
            </a:r>
          </a:p>
        </p:txBody>
      </p:sp>
      <p:sp>
        <p:nvSpPr>
          <p:cNvPr id="19" name="18 Elipse"/>
          <p:cNvSpPr/>
          <p:nvPr/>
        </p:nvSpPr>
        <p:spPr>
          <a:xfrm>
            <a:off x="285720" y="300037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0" name="19 Elipse"/>
          <p:cNvSpPr/>
          <p:nvPr/>
        </p:nvSpPr>
        <p:spPr>
          <a:xfrm>
            <a:off x="412720" y="3160710"/>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1" name="20 Elipse"/>
          <p:cNvSpPr/>
          <p:nvPr/>
        </p:nvSpPr>
        <p:spPr>
          <a:xfrm>
            <a:off x="557182" y="3303585"/>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2" name="21 Elipse"/>
          <p:cNvSpPr/>
          <p:nvPr/>
        </p:nvSpPr>
        <p:spPr>
          <a:xfrm>
            <a:off x="773082" y="3448047"/>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Tree>
    <p:extLst>
      <p:ext uri="{BB962C8B-B14F-4D97-AF65-F5344CB8AC3E}">
        <p14:creationId xmlns:p14="http://schemas.microsoft.com/office/powerpoint/2010/main" val="1854804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5.27778E-6 2.22222E-6 C 0.00815 -0.00278 0.03506 -0.01088 0.04166 -0.01666 C 0.04374 -0.01852 0.04548 -0.02106 0.04791 -0.02222 C 0.05729 -0.02639 0.06735 -0.02731 0.07708 -0.03055 C 0.09305 -0.03588 0.10937 -0.04305 0.12499 -0.05 C 0.13732 -0.05555 0.15017 -0.05833 0.16249 -0.06389 C 0.16527 -0.06504 0.16805 -0.06551 0.17083 -0.06666 C 0.17499 -0.06828 0.18333 -0.07222 0.18333 -0.07222 C 0.20624 -0.07037 0.22916 -0.06921 0.25208 -0.06666 C 0.2585 -0.06597 0.26458 -0.06342 0.27083 -0.06111 C 0.27499 -0.05949 0.28333 -0.05555 0.28333 -0.05555 C 0.30225 -0.05764 0.31788 -0.06157 0.33541 -0.06944 C 0.34513 -0.06852 0.35503 -0.06875 0.36458 -0.06666 C 0.37482 -0.06435 0.38541 -0.05301 0.39583 -0.05 C 0.4019 -0.04815 0.40815 -0.04815 0.41458 -0.04722 C 0.44253 -0.02847 0.40104 -0.05509 0.43333 -0.03889 C 0.43576 -0.03773 0.43732 -0.03472 0.4394 -0.03333 C 0.44149 -0.03194 0.44374 -0.03148 0.44583 -0.03055 C 0.45555 -0.03194 0.46718 -0.03611 0.47708 -0.03055 C 0.48176 -0.02801 0.48958 -0.01944 0.48958 -0.01944 C 0.49617 0.00718 0.49044 -0.01828 0.49374 0.04445 C 0.49479 0.06829 0.49791 0.08125 0.49791 0.10556 " pathEditMode="relative" ptsTypes="fffffffffffffffffffffA">
                                      <p:cBhvr>
                                        <p:cTn id="6" dur="5000" fill="hold"/>
                                        <p:tgtEl>
                                          <p:spTgt spid="22"/>
                                        </p:tgtEl>
                                        <p:attrNameLst>
                                          <p:attrName>ppt_x</p:attrName>
                                          <p:attrName>ppt_y</p:attrName>
                                        </p:attrNameLst>
                                      </p:cBhvr>
                                    </p:animMotion>
                                  </p:childTnLst>
                                </p:cTn>
                              </p:par>
                            </p:childTnLst>
                          </p:cTn>
                        </p:par>
                        <p:par>
                          <p:cTn id="7" fill="hold" nodeType="afterGroup">
                            <p:stCondLst>
                              <p:cond delay="7000"/>
                            </p:stCondLst>
                            <p:childTnLst>
                              <p:par>
                                <p:cTn id="8" presetID="5"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2000"/>
                                        <p:tgtEl>
                                          <p:spTgt spid="7"/>
                                        </p:tgtEl>
                                      </p:cBhvr>
                                    </p:animEffect>
                                  </p:childTnLst>
                                </p:cTn>
                              </p:par>
                            </p:childTnLst>
                          </p:cTn>
                        </p:par>
                        <p:par>
                          <p:cTn id="11" fill="hold" nodeType="afterGroup">
                            <p:stCondLst>
                              <p:cond delay="9000"/>
                            </p:stCondLst>
                            <p:childTnLst>
                              <p:par>
                                <p:cTn id="12" presetID="64" presetClass="path" presetSubtype="0" accel="50000" decel="50000" fill="hold" grpId="1" nodeType="afterEffect">
                                  <p:stCondLst>
                                    <p:cond delay="0"/>
                                  </p:stCondLst>
                                  <p:childTnLst>
                                    <p:animMotion origin="layout" path="M 0 3.33333E-6 L -0.00365 -0.45116 " pathEditMode="relative" rAng="0" ptsTypes="AA">
                                      <p:cBhvr>
                                        <p:cTn id="13" dur="2000" fill="hold"/>
                                        <p:tgtEl>
                                          <p:spTgt spid="7"/>
                                        </p:tgtEl>
                                        <p:attrNameLst>
                                          <p:attrName>ppt_x</p:attrName>
                                          <p:attrName>ppt_y</p:attrName>
                                        </p:attrNameLst>
                                      </p:cBhvr>
                                      <p:rCtr x="-191" y="-22569"/>
                                    </p:animMotion>
                                  </p:childTnLst>
                                </p:cTn>
                              </p:par>
                            </p:childTnLst>
                          </p:cTn>
                        </p:par>
                        <p:par>
                          <p:cTn id="14" fill="hold" nodeType="afterGroup">
                            <p:stCondLst>
                              <p:cond delay="11000"/>
                            </p:stCondLst>
                            <p:childTnLst>
                              <p:par>
                                <p:cTn id="15" presetID="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par>
                          <p:cTn id="17" fill="hold" nodeType="afterGroup">
                            <p:stCondLst>
                              <p:cond delay="11000"/>
                            </p:stCondLst>
                            <p:childTnLst>
                              <p:par>
                                <p:cTn id="18" presetID="0" presetClass="path" presetSubtype="0" accel="50000" decel="50000" fill="hold" nodeType="afterEffect">
                                  <p:stCondLst>
                                    <p:cond delay="0"/>
                                  </p:stCondLst>
                                  <p:childTnLst>
                                    <p:animMotion origin="layout" path="M 2.77778E-7 -1.48148E-6 C 0.01215 0.0081 0.02517 0.01181 0.0375 0.01945 C 0.04253 0.02269 0.04687 0.02755 0.05208 0.03056 C 0.0783 0.0456 0.10764 0.05463 0.13541 0.06389 C 0.15399 0.06042 0.16788 0.04954 0.18541 0.04167 C 0.19132 0.03912 0.20139 0.03773 0.20625 0.03333 C 0.21475 0.0257 0.21823 0.02153 0.23107 0.01945 C 0.24965 0.01644 0.26666 0.01296 0.28541 0.01111 C 0.29913 0.00509 0.31284 0.00046 0.32708 -0.00278 C 0.3651 -0.00185 0.40347 -0.00255 0.44149 -1.48148E-6 C 0.446 0.00023 0.45399 0.00556 0.45399 0.00556 C 0.46041 0.00463 0.46666 0.00278 0.47291 0.00278 C 0.48958 0.00278 0.50642 0.00208 0.52274 0.00556 C 0.525 0.00602 0.5243 0.01111 0.525 0.01389 C 0.52951 0.04028 0.52882 0.06898 0.53541 0.09445 C 0.53767 0.15833 0.5375 0.13333 0.5375 0.16945 " pathEditMode="relative" ptsTypes="fffffffffffffffA">
                                      <p:cBhvr>
                                        <p:cTn id="19" dur="2000" fill="hold"/>
                                        <p:tgtEl>
                                          <p:spTgt spid="21"/>
                                        </p:tgtEl>
                                        <p:attrNameLst>
                                          <p:attrName>ppt_x</p:attrName>
                                          <p:attrName>ppt_y</p:attrName>
                                        </p:attrNameLst>
                                      </p:cBhvr>
                                    </p:animMotion>
                                  </p:childTnLst>
                                </p:cTn>
                              </p:par>
                            </p:childTnLst>
                          </p:cTn>
                        </p:par>
                        <p:par>
                          <p:cTn id="20" fill="hold" nodeType="afterGroup">
                            <p:stCondLst>
                              <p:cond delay="13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nodeType="afterGroup">
                            <p:stCondLst>
                              <p:cond delay="13000"/>
                            </p:stCondLst>
                            <p:childTnLst>
                              <p:par>
                                <p:cTn id="24" presetID="64" presetClass="path" presetSubtype="0" accel="50000" decel="50000" fill="hold" grpId="1" nodeType="afterEffect">
                                  <p:stCondLst>
                                    <p:cond delay="0"/>
                                  </p:stCondLst>
                                  <p:childTnLst>
                                    <p:animMotion origin="layout" path="M 1.11111E-6 -3.7037E-7 L -0.00347 -0.44051 " pathEditMode="relative" rAng="0" ptsTypes="AA">
                                      <p:cBhvr>
                                        <p:cTn id="25" dur="2000" fill="hold"/>
                                        <p:tgtEl>
                                          <p:spTgt spid="12"/>
                                        </p:tgtEl>
                                        <p:attrNameLst>
                                          <p:attrName>ppt_x</p:attrName>
                                          <p:attrName>ppt_y</p:attrName>
                                        </p:attrNameLst>
                                      </p:cBhvr>
                                      <p:rCtr x="-174" y="-22037"/>
                                    </p:animMotion>
                                  </p:childTnLst>
                                </p:cTn>
                              </p:par>
                            </p:childTnLst>
                          </p:cTn>
                        </p:par>
                        <p:par>
                          <p:cTn id="26" fill="hold" nodeType="afterGroup">
                            <p:stCondLst>
                              <p:cond delay="17000"/>
                            </p:stCondLst>
                            <p:childTnLst>
                              <p:par>
                                <p:cTn id="27" presetID="0" presetClass="path" presetSubtype="0" accel="50000" decel="50000" fill="hold" nodeType="afterEffect">
                                  <p:stCondLst>
                                    <p:cond delay="0"/>
                                  </p:stCondLst>
                                  <p:childTnLst>
                                    <p:animMotion origin="layout" path="M -5E-6 7.40741E-7 C 0.00313 0.00625 0.00469 0.01365 0.00834 0.01944 C 0.01667 0.03263 0.03351 0.03564 0.04584 0.03888 C 0.06789 0.05347 0.07709 0.03101 0.09584 0.03055 C 0.13056 0.02963 0.16528 0.0287 0.2 0.02777 C 0.21025 0.02314 0.22153 0.02592 0.23125 0.01944 C 0.23351 0.01805 0.23525 0.01527 0.2375 0.01388 C 0.23941 0.0125 0.24375 0.01111 0.24375 0.01111 L 0.54792 0.00555 C 0.54914 0.04351 0.55 0.07662 0.55209 0.11388 C 0.55261 0.12314 0.55313 0.1324 0.55417 0.14166 C 0.55452 0.14537 0.55625 0.15277 0.55625 0.15277 " pathEditMode="relative" ptsTypes="fffffffAfffA">
                                      <p:cBhvr>
                                        <p:cTn id="28" dur="3000" fill="hold"/>
                                        <p:tgtEl>
                                          <p:spTgt spid="20"/>
                                        </p:tgtEl>
                                        <p:attrNameLst>
                                          <p:attrName>ppt_x</p:attrName>
                                          <p:attrName>ppt_y</p:attrName>
                                        </p:attrNameLst>
                                      </p:cBhvr>
                                    </p:animMotion>
                                  </p:childTnLst>
                                </p:cTn>
                              </p:par>
                            </p:childTnLst>
                          </p:cTn>
                        </p:par>
                        <p:par>
                          <p:cTn id="29" fill="hold" nodeType="afterGroup">
                            <p:stCondLst>
                              <p:cond delay="200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nodeType="afterGroup">
                            <p:stCondLst>
                              <p:cond delay="20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nodeType="afterGroup">
                            <p:stCondLst>
                              <p:cond delay="20000"/>
                            </p:stCondLst>
                            <p:childTnLst>
                              <p:par>
                                <p:cTn id="36" presetID="64" presetClass="path" presetSubtype="0" accel="50000" decel="50000" fill="hold" grpId="1" nodeType="afterEffect">
                                  <p:stCondLst>
                                    <p:cond delay="0"/>
                                  </p:stCondLst>
                                  <p:childTnLst>
                                    <p:animMotion origin="layout" path="M 0 0  L 0 -0.33333  E" pathEditMode="relative" ptsTypes="">
                                      <p:cBhvr>
                                        <p:cTn id="37" dur="2000" fill="hold"/>
                                        <p:tgtEl>
                                          <p:spTgt spid="13"/>
                                        </p:tgtEl>
                                        <p:attrNameLst>
                                          <p:attrName>ppt_x</p:attrName>
                                          <p:attrName>ppt_y</p:attrName>
                                        </p:attrNameLst>
                                      </p:cBhvr>
                                    </p:animMotion>
                                  </p:childTnLst>
                                </p:cTn>
                              </p:par>
                            </p:childTnLst>
                          </p:cTn>
                        </p:par>
                        <p:par>
                          <p:cTn id="38" fill="hold" nodeType="afterGroup">
                            <p:stCondLst>
                              <p:cond delay="22000"/>
                            </p:stCondLst>
                            <p:childTnLst>
                              <p:par>
                                <p:cTn id="39" presetID="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nodeType="afterGroup">
                            <p:stCondLst>
                              <p:cond delay="22000"/>
                            </p:stCondLst>
                            <p:childTnLst>
                              <p:par>
                                <p:cTn id="42" presetID="64" presetClass="path" presetSubtype="0" accel="50000" decel="50000" fill="hold" grpId="1" nodeType="afterEffect">
                                  <p:stCondLst>
                                    <p:cond delay="0"/>
                                  </p:stCondLst>
                                  <p:childTnLst>
                                    <p:animMotion origin="layout" path="M 0 0 L 0.01215 -0.38819 " pathEditMode="relative" rAng="0" ptsTypes="AA">
                                      <p:cBhvr>
                                        <p:cTn id="43" dur="2000" fill="hold"/>
                                        <p:tgtEl>
                                          <p:spTgt spid="15"/>
                                        </p:tgtEl>
                                        <p:attrNameLst>
                                          <p:attrName>ppt_x</p:attrName>
                                          <p:attrName>ppt_y</p:attrName>
                                        </p:attrNameLst>
                                      </p:cBhvr>
                                      <p:rCtr x="608" y="-19421"/>
                                    </p:animMotion>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64" presetClass="path" presetSubtype="0" accel="50000" decel="50000" fill="hold" grpId="1" nodeType="withEffect">
                                  <p:stCondLst>
                                    <p:cond delay="0"/>
                                  </p:stCondLst>
                                  <p:childTnLst>
                                    <p:animMotion origin="layout" path="M 3.61111E-6 -3.7037E-6 L -0.01146 -0.48264 " pathEditMode="relative" rAng="0" ptsTypes="AA">
                                      <p:cBhvr>
                                        <p:cTn id="47" dur="2000" fill="hold"/>
                                        <p:tgtEl>
                                          <p:spTgt spid="10"/>
                                        </p:tgtEl>
                                        <p:attrNameLst>
                                          <p:attrName>ppt_x</p:attrName>
                                          <p:attrName>ppt_y</p:attrName>
                                        </p:attrNameLst>
                                      </p:cBhvr>
                                      <p:rCtr x="-573" y="-24144"/>
                                    </p:animMotion>
                                  </p:childTnLst>
                                </p:cTn>
                              </p:par>
                              <p:par>
                                <p:cTn id="48" presetID="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par>
                                <p:cTn id="50" presetID="64" presetClass="path" presetSubtype="0" accel="50000" decel="50000" fill="hold" grpId="1" nodeType="withEffect">
                                  <p:stCondLst>
                                    <p:cond delay="0"/>
                                  </p:stCondLst>
                                  <p:childTnLst>
                                    <p:animMotion origin="layout" path="M 0 0  L 0 -0.33333  E" pathEditMode="relative" ptsTypes="">
                                      <p:cBhvr>
                                        <p:cTn id="51" dur="2000" fill="hold"/>
                                        <p:tgtEl>
                                          <p:spTgt spid="11"/>
                                        </p:tgtEl>
                                        <p:attrNameLst>
                                          <p:attrName>ppt_x</p:attrName>
                                          <p:attrName>ppt_y</p:attrName>
                                        </p:attrNameLst>
                                      </p:cBhvr>
                                    </p:animMotion>
                                  </p:childTnLst>
                                </p:cTn>
                              </p:par>
                            </p:childTnLst>
                          </p:cTn>
                        </p:par>
                        <p:par>
                          <p:cTn id="52" fill="hold" nodeType="afterGroup">
                            <p:stCondLst>
                              <p:cond delay="240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par>
                          <p:cTn id="55" fill="hold" nodeType="afterGroup">
                            <p:stCondLst>
                              <p:cond delay="24000"/>
                            </p:stCondLst>
                            <p:childTnLst>
                              <p:par>
                                <p:cTn id="56" presetID="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nodeType="afterGroup">
                            <p:stCondLst>
                              <p:cond delay="24000"/>
                            </p:stCondLst>
                            <p:childTnLst>
                              <p:par>
                                <p:cTn id="59" presetID="1"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0" presetClass="path" presetSubtype="0" accel="50000" decel="50000" fill="hold" grpId="1" nodeType="clickEffect">
                                  <p:stCondLst>
                                    <p:cond delay="0"/>
                                  </p:stCondLst>
                                  <p:childTnLst>
                                    <p:animMotion origin="layout" path="M 0 0 C 0.0125 0.00208 0.02101 0.00208 0.03125 0.01111 C 0.03472 0.02477 0.0375 0.03611 0.03958 0.05 C 0.03941 0.06157 0.04115 0.45856 0.03333 0.5 C 0.03715 0.54051 0.03542 0.51481 0.03542 0.57777 " pathEditMode="relative" ptsTypes="ffffA">
                                      <p:cBhvr>
                                        <p:cTn id="64" dur="5000" fill="hold"/>
                                        <p:tgtEl>
                                          <p:spTgt spid="16"/>
                                        </p:tgtEl>
                                        <p:attrNameLst>
                                          <p:attrName>ppt_x</p:attrName>
                                          <p:attrName>ppt_y</p:attrName>
                                        </p:attrNameLst>
                                      </p:cBhvr>
                                    </p:animMotion>
                                  </p:childTnLst>
                                </p:cTn>
                              </p:par>
                            </p:childTnLst>
                          </p:cTn>
                        </p:par>
                        <p:par>
                          <p:cTn id="65" fill="hold" nodeType="afterGroup">
                            <p:stCondLst>
                              <p:cond delay="5000"/>
                            </p:stCondLst>
                            <p:childTnLst>
                              <p:par>
                                <p:cTn id="66" presetID="0" presetClass="path" presetSubtype="0" accel="50000" decel="50000" fill="hold" grpId="1" nodeType="afterEffect">
                                  <p:stCondLst>
                                    <p:cond delay="0"/>
                                  </p:stCondLst>
                                  <p:childTnLst>
                                    <p:animMotion origin="layout" path="M 0 0 C 0.03403 0.00185 0.06823 0.00278 0.10208 0.00833 C 0.11701 0.01505 0.11094 0.01065 0.12083 0.01944 C 0.13194 0.04167 0.11736 0.01481 0.13125 0.03333 C 0.14514 0.05185 0.125 0.03241 0.14167 0.04722 C 0.14479 0.05972 0.1533 0.06852 0.15625 0.08056 C 0.15764 0.08611 0.15903 0.09167 0.16042 0.09722 C 0.16111 0.1 0.1625 0.10556 0.1625 0.10556 C 0.16476 0.14815 0.16597 0.14583 0.1625 0.19167 C 0.16111 0.20995 0.15486 0.22894 0.15208 0.24722 C 0.15451 0.32037 0.15712 0.37847 0.15833 0.45556 C 0.15156 0.48287 0.15417 0.46968 0.15417 0.52778 C 0.15417 0.57083 0.15642 0.61505 0.15833 0.65833 C 0.1559 0.68773 0.15625 0.67477 0.15625 0.69699 " pathEditMode="relative" ptsTypes="fffffffffffffA">
                                      <p:cBhvr>
                                        <p:cTn id="67" dur="3000" fill="hold"/>
                                        <p:tgtEl>
                                          <p:spTgt spid="14"/>
                                        </p:tgtEl>
                                        <p:attrNameLst>
                                          <p:attrName>ppt_x</p:attrName>
                                          <p:attrName>ppt_y</p:attrName>
                                        </p:attrNameLst>
                                      </p:cBhvr>
                                    </p:animMotion>
                                  </p:childTnLst>
                                </p:cTn>
                              </p:par>
                            </p:childTnLst>
                          </p:cTn>
                        </p:par>
                        <p:par>
                          <p:cTn id="68" fill="hold" nodeType="afterGroup">
                            <p:stCondLst>
                              <p:cond delay="8000"/>
                            </p:stCondLst>
                            <p:childTnLst>
                              <p:par>
                                <p:cTn id="69" presetID="0" presetClass="path" presetSubtype="0" accel="50000" decel="50000" fill="hold" grpId="1" nodeType="afterEffect">
                                  <p:stCondLst>
                                    <p:cond delay="0"/>
                                  </p:stCondLst>
                                  <p:childTnLst>
                                    <p:animMotion origin="layout" path="M 0 0 C 0.0559 -0.0125 0.0434 -0.00509 0.14583 -0.00278 C 0.1559 0.00162 0.17813 0.00741 0.18542 0.01389 C 0.19497 0.02245 0.2059 0.0257 0.21667 0.03056 C 0.22135 0.03264 0.22448 0.03958 0.22917 0.04167 C 0.23681 0.04514 0.24323 0.04954 0.25 0.05556 C 0.25521 0.07662 0.2533 0.06644 0.25625 0.08611 C 0.25764 0.11435 0.2592 0.13241 0.2625 0.15833 C 0.26181 0.17685 0.26215 0.1956 0.26042 0.21389 C 0.25816 0.23889 0.2533 0.2132 0.25833 0.23333 C 0.25382 0.25162 0.25451 0.27083 0.25 0.28889 C 0.24427 0.34236 0.24653 0.31482 0.24375 0.37222 C 0.24444 0.40926 0.24462 0.4463 0.24583 0.48333 C 0.24618 0.49283 0.24913 0.50162 0.25 0.51111 C 0.2533 0.55093 0.25625 0.58773 0.25625 0.62778 " pathEditMode="relative" ptsTypes="ffffffffffffffA">
                                      <p:cBhvr>
                                        <p:cTn id="70" dur="5000" fill="hold"/>
                                        <p:tgtEl>
                                          <p:spTgt spid="17"/>
                                        </p:tgtEl>
                                        <p:attrNameLst>
                                          <p:attrName>ppt_x</p:attrName>
                                          <p:attrName>ppt_y</p:attrName>
                                        </p:attrNameLst>
                                      </p:cBhvr>
                                    </p:animMotion>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xit" presetSubtype="16" fill="hold" grpId="2" nodeType="clickEffect">
                                  <p:stCondLst>
                                    <p:cond delay="0"/>
                                  </p:stCondLst>
                                  <p:childTnLst>
                                    <p:animEffect transition="out" filter="box(in)">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grpId="2" nodeType="clickEffect">
                                  <p:stCondLst>
                                    <p:cond delay="0"/>
                                  </p:stCondLst>
                                  <p:childTnLst>
                                    <p:animEffect transition="out" filter="box(in)">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childTnLst>
                          </p:cTn>
                        </p:par>
                        <p:par>
                          <p:cTn id="81" fill="hold" nodeType="afterGroup">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37901"/>
                                        </p:tgtEl>
                                        <p:attrNameLst>
                                          <p:attrName>style.visibility</p:attrName>
                                        </p:attrNameLst>
                                      </p:cBhvr>
                                      <p:to>
                                        <p:strVal val="visible"/>
                                      </p:to>
                                    </p:set>
                                    <p:animEffect transition="in" filter="checkerboard(across)">
                                      <p:cBhvr>
                                        <p:cTn id="84" dur="500"/>
                                        <p:tgtEl>
                                          <p:spTgt spid="37901"/>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 presetClass="exit" presetSubtype="16" fill="hold" grpId="2" nodeType="clickEffect">
                                  <p:stCondLst>
                                    <p:cond delay="0"/>
                                  </p:stCondLst>
                                  <p:childTnLst>
                                    <p:animEffect transition="out" filter="box(in)">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4" grpId="2" animBg="1"/>
      <p:bldP spid="15" grpId="0" animBg="1"/>
      <p:bldP spid="15" grpId="1" animBg="1"/>
      <p:bldP spid="16" grpId="0" animBg="1"/>
      <p:bldP spid="16" grpId="1" animBg="1"/>
      <p:bldP spid="16" grpId="2" animBg="1"/>
      <p:bldP spid="17" grpId="0" animBg="1"/>
      <p:bldP spid="17" grpId="1" animBg="1"/>
      <p:bldP spid="17" grpId="2" animBg="1"/>
      <p:bldP spid="3790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nutricion227b"/>
          <p:cNvPicPr>
            <a:picLocks noChangeAspect="1" noChangeArrowheads="1"/>
          </p:cNvPicPr>
          <p:nvPr/>
        </p:nvPicPr>
        <p:blipFill>
          <a:blip r:embed="rId2">
            <a:lum bright="-18000" contrast="42000"/>
            <a:extLst>
              <a:ext uri="{28A0092B-C50C-407E-A947-70E740481C1C}">
                <a14:useLocalDpi xmlns:a14="http://schemas.microsoft.com/office/drawing/2010/main" val="0"/>
              </a:ext>
            </a:extLst>
          </a:blip>
          <a:srcRect/>
          <a:stretch>
            <a:fillRect/>
          </a:stretch>
        </p:blipFill>
        <p:spPr bwMode="auto">
          <a:xfrm>
            <a:off x="323850" y="333375"/>
            <a:ext cx="8280400" cy="605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Elipse"/>
          <p:cNvSpPr/>
          <p:nvPr/>
        </p:nvSpPr>
        <p:spPr>
          <a:xfrm>
            <a:off x="2571736" y="3214686"/>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4" name="3 Elipse"/>
          <p:cNvSpPr/>
          <p:nvPr/>
        </p:nvSpPr>
        <p:spPr>
          <a:xfrm>
            <a:off x="2500298" y="335756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5" name="4 Elipse"/>
          <p:cNvSpPr/>
          <p:nvPr/>
        </p:nvSpPr>
        <p:spPr>
          <a:xfrm>
            <a:off x="2571736" y="3286124"/>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6" name="17 CuadroTexto"/>
          <p:cNvSpPr txBox="1">
            <a:spLocks noChangeArrowheads="1"/>
          </p:cNvSpPr>
          <p:nvPr/>
        </p:nvSpPr>
        <p:spPr bwMode="auto">
          <a:xfrm>
            <a:off x="4572000" y="3429000"/>
            <a:ext cx="928688" cy="379413"/>
          </a:xfrm>
          <a:prstGeom prst="rect">
            <a:avLst/>
          </a:prstGeom>
          <a:solidFill>
            <a:schemeClr val="bg1"/>
          </a:solidFill>
          <a:ln w="9525">
            <a:solidFill>
              <a:srgbClr val="FF0000"/>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PE" altLang="es-AR" sz="2800" b="1"/>
              <a:t>2 ATP</a:t>
            </a:r>
          </a:p>
        </p:txBody>
      </p:sp>
      <p:sp>
        <p:nvSpPr>
          <p:cNvPr id="7" name="6 Elipse"/>
          <p:cNvSpPr/>
          <p:nvPr/>
        </p:nvSpPr>
        <p:spPr>
          <a:xfrm>
            <a:off x="3857625" y="35004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8" name="7 Elipse"/>
          <p:cNvSpPr/>
          <p:nvPr/>
        </p:nvSpPr>
        <p:spPr>
          <a:xfrm>
            <a:off x="3929063" y="3643313"/>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9" name="8 Elipse"/>
          <p:cNvSpPr/>
          <p:nvPr/>
        </p:nvSpPr>
        <p:spPr>
          <a:xfrm>
            <a:off x="5000625" y="15716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4786313" y="3429000"/>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4652963" y="17811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Tree>
    <p:extLst>
      <p:ext uri="{BB962C8B-B14F-4D97-AF65-F5344CB8AC3E}">
        <p14:creationId xmlns:p14="http://schemas.microsoft.com/office/powerpoint/2010/main" val="24122175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nodeType="afterGroup">
                            <p:stCondLst>
                              <p:cond delay="500"/>
                            </p:stCondLst>
                            <p:childTnLst>
                              <p:par>
                                <p:cTn id="9" presetID="0" presetClass="path" presetSubtype="0" accel="50000" decel="50000" fill="hold" nodeType="afterEffect">
                                  <p:stCondLst>
                                    <p:cond delay="0"/>
                                  </p:stCondLst>
                                  <p:childTnLst>
                                    <p:animMotion origin="layout" path="M -3.88889E-6 -1.11111E-6 C -0.01961 -0.02847 -0.03923 -0.05695 0.00417 -0.06945 C 0.04757 -0.08195 0.22361 -0.08797 0.26042 -0.075 C 0.29723 -0.06204 0.23091 -0.00556 0.225 0.00833 " pathEditMode="relative" ptsTypes="aaaA">
                                      <p:cBhvr>
                                        <p:cTn id="10" dur="2000" fill="hold"/>
                                        <p:tgtEl>
                                          <p:spTgt spid="3"/>
                                        </p:tgtEl>
                                        <p:attrNameLst>
                                          <p:attrName>ppt_x</p:attrName>
                                          <p:attrName>ppt_y</p:attrName>
                                        </p:attrNameLst>
                                      </p:cBhvr>
                                    </p:animMotion>
                                  </p:childTnLst>
                                </p:cTn>
                              </p:par>
                            </p:childTnLst>
                          </p:cTn>
                        </p:par>
                        <p:par>
                          <p:cTn id="11" fill="hold" nodeType="afterGroup">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nodeType="afterGroup">
                            <p:stCondLst>
                              <p:cond delay="2500"/>
                            </p:stCondLst>
                            <p:childTnLst>
                              <p:par>
                                <p:cTn id="15" presetID="64" presetClass="path" presetSubtype="0" accel="50000" decel="50000" fill="hold" grpId="1" nodeType="afterEffect">
                                  <p:stCondLst>
                                    <p:cond delay="0"/>
                                  </p:stCondLst>
                                  <p:childTnLst>
                                    <p:animMotion origin="layout" path="M 0.0158 -0.01945 L 0.00382 -0.35486 " pathEditMode="relative" rAng="0" ptsTypes="AA">
                                      <p:cBhvr>
                                        <p:cTn id="16" dur="2000" fill="hold"/>
                                        <p:tgtEl>
                                          <p:spTgt spid="8"/>
                                        </p:tgtEl>
                                        <p:attrNameLst>
                                          <p:attrName>ppt_x</p:attrName>
                                          <p:attrName>ppt_y</p:attrName>
                                        </p:attrNameLst>
                                      </p:cBhvr>
                                      <p:rCtr x="-608" y="-16782"/>
                                    </p:animMotion>
                                  </p:childTnLst>
                                </p:cTn>
                              </p:par>
                            </p:childTnLst>
                          </p:cTn>
                        </p:par>
                        <p:par>
                          <p:cTn id="17" fill="hold" nodeType="afterGroup">
                            <p:stCondLst>
                              <p:cond delay="4500"/>
                            </p:stCondLst>
                            <p:childTnLst>
                              <p:par>
                                <p:cTn id="18" presetID="4"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ox(in)">
                                      <p:cBhvr>
                                        <p:cTn id="20" dur="2000"/>
                                        <p:tgtEl>
                                          <p:spTgt spid="4"/>
                                        </p:tgtEl>
                                      </p:cBhvr>
                                    </p:animEffect>
                                  </p:childTnLst>
                                </p:cTn>
                              </p:par>
                            </p:childTnLst>
                          </p:cTn>
                        </p:par>
                        <p:par>
                          <p:cTn id="21" fill="hold" nodeType="afterGroup">
                            <p:stCondLst>
                              <p:cond delay="6500"/>
                            </p:stCondLst>
                            <p:childTnLst>
                              <p:par>
                                <p:cTn id="22" presetID="0" presetClass="path" presetSubtype="0" accel="50000" decel="50000" fill="hold" nodeType="afterEffect">
                                  <p:stCondLst>
                                    <p:cond delay="0"/>
                                  </p:stCondLst>
                                  <p:childTnLst>
                                    <p:animMotion origin="layout" path="M 2.77778E-7 2.22222E-6 C -0.02535 -0.04005 -0.0507 -0.08009 -0.00625 -0.09722 C 0.03819 -0.11435 0.22847 -0.12269 0.26666 -0.10278 C 0.30486 -0.08287 0.23021 0.00139 0.22291 0.02222 " pathEditMode="relative" ptsTypes="aaaA">
                                      <p:cBhvr>
                                        <p:cTn id="23" dur="2000" fill="hold"/>
                                        <p:tgtEl>
                                          <p:spTgt spid="4"/>
                                        </p:tgtEl>
                                        <p:attrNameLst>
                                          <p:attrName>ppt_x</p:attrName>
                                          <p:attrName>ppt_y</p:attrName>
                                        </p:attrNameLst>
                                      </p:cBhvr>
                                    </p:animMotion>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nodeType="afterGroup">
                            <p:stCondLst>
                              <p:cond delay="8500"/>
                            </p:stCondLst>
                            <p:childTnLst>
                              <p:par>
                                <p:cTn id="27" presetID="64" presetClass="path" presetSubtype="0" accel="50000" decel="50000" fill="hold" grpId="1" nodeType="afterEffect">
                                  <p:stCondLst>
                                    <p:cond delay="0"/>
                                  </p:stCondLst>
                                  <p:childTnLst>
                                    <p:animMotion origin="layout" path="M -0.01718 -0.02291 L -0.02048 -0.3375 " pathEditMode="relative" rAng="0" ptsTypes="AA">
                                      <p:cBhvr>
                                        <p:cTn id="28" dur="2000" fill="hold"/>
                                        <p:tgtEl>
                                          <p:spTgt spid="10"/>
                                        </p:tgtEl>
                                        <p:attrNameLst>
                                          <p:attrName>ppt_x</p:attrName>
                                          <p:attrName>ppt_y</p:attrName>
                                        </p:attrNameLst>
                                      </p:cBhvr>
                                      <p:rCtr x="-174" y="-15741"/>
                                    </p:animMotion>
                                  </p:childTnLst>
                                </p:cTn>
                              </p:par>
                            </p:childTnLst>
                          </p:cTn>
                        </p:par>
                        <p:par>
                          <p:cTn id="29" fill="hold" nodeType="afterGroup">
                            <p:stCondLst>
                              <p:cond delay="10500"/>
                            </p:stCondLst>
                            <p:childTnLst>
                              <p:par>
                                <p:cTn id="30" presetID="4" presetClass="entr" presetSubtype="16"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ox(in)">
                                      <p:cBhvr>
                                        <p:cTn id="32" dur="500"/>
                                        <p:tgtEl>
                                          <p:spTgt spid="5"/>
                                        </p:tgtEl>
                                      </p:cBhvr>
                                    </p:animEffect>
                                  </p:childTnLst>
                                </p:cTn>
                              </p:par>
                            </p:childTnLst>
                          </p:cTn>
                        </p:par>
                        <p:par>
                          <p:cTn id="33" fill="hold" nodeType="afterGroup">
                            <p:stCondLst>
                              <p:cond delay="11000"/>
                            </p:stCondLst>
                            <p:childTnLst>
                              <p:par>
                                <p:cTn id="34" presetID="0" presetClass="path" presetSubtype="0" accel="50000" decel="50000" fill="hold" nodeType="afterEffect">
                                  <p:stCondLst>
                                    <p:cond delay="0"/>
                                  </p:stCondLst>
                                  <p:childTnLst>
                                    <p:animMotion origin="layout" path="M 5.27778E-6 4.44444E-6 C -0.01978 -0.03658 -0.03958 -0.07315 0.00626 -0.08889 C 0.05209 -0.10463 0.23577 -0.11389 0.27501 -0.09445 C 0.31424 -0.075 0.24723 0.00741 0.24167 0.02778 " pathEditMode="relative" ptsTypes="aaaA">
                                      <p:cBhvr>
                                        <p:cTn id="35" dur="2000" fill="hold"/>
                                        <p:tgtEl>
                                          <p:spTgt spid="5"/>
                                        </p:tgtEl>
                                        <p:attrNameLst>
                                          <p:attrName>ppt_x</p:attrName>
                                          <p:attrName>ppt_y</p:attrName>
                                        </p:attrNameLst>
                                      </p:cBhvr>
                                    </p:animMotion>
                                  </p:childTnLst>
                                </p:cTn>
                              </p:par>
                            </p:childTnLst>
                          </p:cTn>
                        </p:par>
                        <p:par>
                          <p:cTn id="36" fill="hold" nodeType="afterGroup">
                            <p:stCondLst>
                              <p:cond delay="13000"/>
                            </p:stCondLst>
                            <p:childTnLst>
                              <p:par>
                                <p:cTn id="37" presetID="1"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nodeType="afterGroup">
                            <p:stCondLst>
                              <p:cond delay="13000"/>
                            </p:stCondLst>
                            <p:childTnLst>
                              <p:par>
                                <p:cTn id="40" presetID="64" presetClass="path" presetSubtype="0" accel="50000" decel="50000" fill="hold" grpId="1" nodeType="afterEffect">
                                  <p:stCondLst>
                                    <p:cond delay="0"/>
                                  </p:stCondLst>
                                  <p:childTnLst>
                                    <p:animMotion origin="layout" path="M -4.44444E-6 -3.33333E-6 L -0.00416 -0.325 " pathEditMode="relative" rAng="0" ptsTypes="AA">
                                      <p:cBhvr>
                                        <p:cTn id="41" dur="2000" fill="hold"/>
                                        <p:tgtEl>
                                          <p:spTgt spid="7"/>
                                        </p:tgtEl>
                                        <p:attrNameLst>
                                          <p:attrName>ppt_x</p:attrName>
                                          <p:attrName>ppt_y</p:attrName>
                                        </p:attrNameLst>
                                      </p:cBhvr>
                                      <p:rCtr x="-208" y="-16250"/>
                                    </p:animMotion>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par>
                          <p:cTn id="44" fill="hold" nodeType="afterGroup">
                            <p:stCondLst>
                              <p:cond delay="15000"/>
                            </p:stCondLst>
                            <p:childTnLst>
                              <p:par>
                                <p:cTn id="45" presetID="4" presetClass="entr" presetSubtype="16" fill="hold" grpId="1"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par>
                          <p:cTn id="48" fill="hold" nodeType="afterGroup">
                            <p:stCondLst>
                              <p:cond delay="15500"/>
                            </p:stCondLst>
                            <p:childTnLst>
                              <p:par>
                                <p:cTn id="49" presetID="0" presetClass="path" presetSubtype="0" accel="50000" decel="50000" fill="hold" grpId="2" nodeType="afterEffect">
                                  <p:stCondLst>
                                    <p:cond delay="0"/>
                                  </p:stCondLst>
                                  <p:childTnLst>
                                    <p:animMotion origin="layout" path="M 0 0 C 0.09444 0.00139 0.18889 0.00278 0.225 0.06111 C 0.26111 0.11945 0.25729 0.30139 0.21667 0.35 C 0.17604 0.39861 0.02049 0.35232 -0.01875 0.35278 " pathEditMode="relative" ptsTypes="aaaA">
                                      <p:cBhvr>
                                        <p:cTn id="50" dur="2000" fill="hold"/>
                                        <p:tgtEl>
                                          <p:spTgt spid="11"/>
                                        </p:tgtEl>
                                        <p:attrNameLst>
                                          <p:attrName>ppt_x</p:attrName>
                                          <p:attrName>ppt_y</p:attrName>
                                        </p:attrNameLst>
                                      </p:cBhvr>
                                    </p:animMotion>
                                  </p:childTnLst>
                                </p:cTn>
                              </p:par>
                            </p:childTnLst>
                          </p:cTn>
                        </p:par>
                        <p:par>
                          <p:cTn id="51" fill="hold" nodeType="afterGroup">
                            <p:stCondLst>
                              <p:cond delay="17500"/>
                            </p:stCondLst>
                            <p:childTnLst>
                              <p:par>
                                <p:cTn id="52" presetID="4"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ox(in)">
                                      <p:cBhvr>
                                        <p:cTn id="54" dur="500"/>
                                        <p:tgtEl>
                                          <p:spTgt spid="1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0" presetClass="path" presetSubtype="0" accel="50000" decel="50000" fill="hold" grpId="1" nodeType="clickEffect">
                                  <p:stCondLst>
                                    <p:cond delay="0"/>
                                  </p:stCondLst>
                                  <p:childTnLst>
                                    <p:animMotion origin="layout" path="M 0 0 C 0.06076 0.02778 0.12152 0.05556 0.15625 0.08612 C 0.19097 0.11667 0.20521 0.14121 0.20833 0.18334 C 0.21146 0.22547 0.22118 0.31297 0.175 0.33889 C 0.12882 0.36482 -0.025 0.33658 -0.06875 0.33889 C -0.1125 0.34121 -0.1 0.347 -0.0875 0.35278 " pathEditMode="relative" ptsTypes="aaaaaA">
                                      <p:cBhvr>
                                        <p:cTn id="58" dur="2000" fill="hold"/>
                                        <p:tgtEl>
                                          <p:spTgt spid="12"/>
                                        </p:tgtEl>
                                        <p:attrNameLst>
                                          <p:attrName>ppt_x</p:attrName>
                                          <p:attrName>ppt_y</p:attrName>
                                        </p:attrNameLst>
                                      </p:cBhvr>
                                    </p:animMotion>
                                  </p:childTnLst>
                                </p:cTn>
                              </p:par>
                            </p:childTnLst>
                          </p:cTn>
                        </p:par>
                        <p:par>
                          <p:cTn id="59" fill="hold" nodeType="afterGroup">
                            <p:stCondLst>
                              <p:cond delay="2000"/>
                            </p:stCondLst>
                            <p:childTnLst>
                              <p:par>
                                <p:cTn id="60" presetID="4"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2000"/>
                                        <p:tgtEl>
                                          <p:spTgt spid="9"/>
                                        </p:tgtEl>
                                      </p:cBhvr>
                                    </p:animEffect>
                                  </p:childTnLst>
                                </p:cTn>
                              </p:par>
                            </p:childTnLst>
                          </p:cTn>
                        </p:par>
                        <p:par>
                          <p:cTn id="63" fill="hold" nodeType="afterGroup">
                            <p:stCondLst>
                              <p:cond delay="4000"/>
                            </p:stCondLst>
                            <p:childTnLst>
                              <p:par>
                                <p:cTn id="64" presetID="0" presetClass="path" presetSubtype="0" accel="50000" decel="50000" fill="hold" grpId="1" nodeType="afterEffect">
                                  <p:stCondLst>
                                    <p:cond delay="0"/>
                                  </p:stCondLst>
                                  <p:childTnLst>
                                    <p:animMotion origin="layout" path="M 0 0 C 0.04636 0.01898 0.09271 0.03796 0.12709 0.06389 C 0.16146 0.08981 0.19896 0.10694 0.20625 0.15555 C 0.21355 0.20417 0.2191 0.3213 0.17084 0.35555 C 0.12257 0.38981 -0.04097 0.36018 -0.08333 0.36111 " pathEditMode="relative" ptsTypes="aaaaA">
                                      <p:cBhvr>
                                        <p:cTn id="65" dur="2000" fill="hold"/>
                                        <p:tgtEl>
                                          <p:spTgt spid="9"/>
                                        </p:tgtEl>
                                        <p:attrNameLst>
                                          <p:attrName>ppt_x</p:attrName>
                                          <p:attrName>ppt_y</p:attrName>
                                        </p:attrNameLst>
                                      </p:cBhvr>
                                    </p:animMotion>
                                  </p:childTnLst>
                                </p:cTn>
                              </p:par>
                            </p:childTnLst>
                          </p:cTn>
                        </p:par>
                      </p:childTnLst>
                    </p:cTn>
                  </p:par>
                  <p:par>
                    <p:cTn id="66" fill="hold" nodeType="clickPar">
                      <p:stCondLst>
                        <p:cond delay="indefinite"/>
                      </p:stCondLst>
                      <p:childTnLst>
                        <p:par>
                          <p:cTn id="67" fill="hold" nodeType="withGroup">
                            <p:stCondLst>
                              <p:cond delay="0"/>
                            </p:stCondLst>
                            <p:childTnLst>
                              <p:par>
                                <p:cTn id="68" presetID="4" presetClass="exit" presetSubtype="16" fill="hold" grpId="2" nodeType="clickEffect">
                                  <p:stCondLst>
                                    <p:cond delay="0"/>
                                  </p:stCondLst>
                                  <p:childTnLst>
                                    <p:animEffect transition="out" filter="box(in)">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xit" presetSubtype="16" fill="hold" grpId="2" nodeType="clickEffect">
                                  <p:stCondLst>
                                    <p:cond delay="0"/>
                                  </p:stCondLst>
                                  <p:childTnLst>
                                    <p:animEffect transition="out" filter="box(in)">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grpId="3" nodeType="clickEffect">
                                  <p:stCondLst>
                                    <p:cond delay="0"/>
                                  </p:stCondLst>
                                  <p:childTnLst>
                                    <p:animEffect transition="out" filter="box(in)">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par>
                          <p:cTn id="81" fill="hold" nodeType="afterGroup">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checkerboard(across)">
                                      <p:cBhvr>
                                        <p:cTn id="8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animBg="1"/>
      <p:bldP spid="8" grpId="1" animBg="1"/>
      <p:bldP spid="9" grpId="0" animBg="1"/>
      <p:bldP spid="9" grpId="1" animBg="1"/>
      <p:bldP spid="9" grpId="2" animBg="1"/>
      <p:bldP spid="10" grpId="0" animBg="1"/>
      <p:bldP spid="10" grpId="1" animBg="1"/>
      <p:bldP spid="11" grpId="0" animBg="1"/>
      <p:bldP spid="11" grpId="1" animBg="1"/>
      <p:bldP spid="11" grpId="2" animBg="1"/>
      <p:bldP spid="11" grpId="3" animBg="1"/>
      <p:bldP spid="12" grpId="0" animBg="1"/>
      <p:bldP spid="12" grpId="1" animBg="1"/>
      <p:bldP spid="12" grpId="2"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31747" name="Rectangle 3"/>
          <p:cNvSpPr>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31748" name="Rectangle 4"/>
          <p:cNvSpPr>
            <a:spLocks noGrp="1" noChangeArrowheads="1"/>
          </p:cNvSpPr>
          <p:nvPr>
            <p:ph type="title"/>
          </p:nvPr>
        </p:nvSpPr>
        <p:spPr>
          <a:xfrm>
            <a:off x="468313" y="260350"/>
            <a:ext cx="8226425" cy="1139825"/>
          </a:xfrm>
          <a:solidFill>
            <a:srgbClr val="FFFF00"/>
          </a:solidFill>
          <a:ln w="12700" cap="flat">
            <a:solidFill>
              <a:schemeClr val="tx1"/>
            </a:solidFill>
            <a:miter lim="800000"/>
            <a:headEnd/>
            <a:tailEnd/>
          </a:ln>
        </p:spPr>
        <p:txBody>
          <a:bodyPr lIns="90488" tIns="44450" rIns="90488" bIns="44450"/>
          <a:lstStyle/>
          <a:p>
            <a:pPr eaLnBrk="1" hangingPunct="1"/>
            <a:r>
              <a:rPr lang="es-ES_tradnl" altLang="es-AR" sz="3200" b="1" dirty="0" smtClean="0">
                <a:solidFill>
                  <a:schemeClr val="tx1"/>
                </a:solidFill>
              </a:rPr>
              <a:t>TRANSLOCACION DE PROTONES Y SINTESIS DE ATP </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484784"/>
            <a:ext cx="5270500" cy="5359400"/>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524000" y="1484784"/>
            <a:ext cx="2183904" cy="646331"/>
          </a:xfrm>
          <a:prstGeom prst="rect">
            <a:avLst/>
          </a:prstGeom>
          <a:solidFill>
            <a:schemeClr val="bg1"/>
          </a:solidFill>
        </p:spPr>
        <p:txBody>
          <a:bodyPr wrap="square" rtlCol="0">
            <a:spAutoFit/>
          </a:bodyPr>
          <a:lstStyle/>
          <a:p>
            <a:r>
              <a:rPr lang="es-AR" dirty="0" smtClean="0"/>
              <a:t>Espacio </a:t>
            </a:r>
            <a:r>
              <a:rPr lang="es-AR" dirty="0" err="1" smtClean="0"/>
              <a:t>intermembrana</a:t>
            </a:r>
            <a:endParaRPr lang="es-AR" dirty="0"/>
          </a:p>
        </p:txBody>
      </p:sp>
      <p:sp>
        <p:nvSpPr>
          <p:cNvPr id="3" name="2 CuadroTexto"/>
          <p:cNvSpPr txBox="1"/>
          <p:nvPr/>
        </p:nvSpPr>
        <p:spPr>
          <a:xfrm>
            <a:off x="899592" y="2492896"/>
            <a:ext cx="2088232" cy="1200329"/>
          </a:xfrm>
          <a:prstGeom prst="rect">
            <a:avLst/>
          </a:prstGeom>
          <a:solidFill>
            <a:schemeClr val="tx2">
              <a:lumMod val="20000"/>
              <a:lumOff val="80000"/>
            </a:schemeClr>
          </a:solidFill>
          <a:ln>
            <a:solidFill>
              <a:schemeClr val="tx1"/>
            </a:solidFill>
          </a:ln>
        </p:spPr>
        <p:txBody>
          <a:bodyPr wrap="square" rtlCol="0">
            <a:spAutoFit/>
          </a:bodyPr>
          <a:lstStyle/>
          <a:p>
            <a:r>
              <a:rPr lang="es-AR" dirty="0" err="1" smtClean="0"/>
              <a:t>Translocasa</a:t>
            </a:r>
            <a:r>
              <a:rPr lang="es-AR" dirty="0" smtClean="0"/>
              <a:t> de nucleótidos de adenina (</a:t>
            </a:r>
            <a:r>
              <a:rPr lang="es-AR" dirty="0" err="1" smtClean="0"/>
              <a:t>contratransporte</a:t>
            </a:r>
            <a:r>
              <a:rPr lang="es-AR" dirty="0" smtClean="0"/>
              <a:t>)</a:t>
            </a:r>
            <a:endParaRPr lang="es-AR" dirty="0"/>
          </a:p>
        </p:txBody>
      </p:sp>
      <p:sp>
        <p:nvSpPr>
          <p:cNvPr id="4" name="3 CuadroTexto"/>
          <p:cNvSpPr txBox="1"/>
          <p:nvPr/>
        </p:nvSpPr>
        <p:spPr>
          <a:xfrm>
            <a:off x="1524000" y="3861048"/>
            <a:ext cx="1319808" cy="646331"/>
          </a:xfrm>
          <a:prstGeom prst="rect">
            <a:avLst/>
          </a:prstGeom>
          <a:solidFill>
            <a:schemeClr val="tx2">
              <a:lumMod val="20000"/>
              <a:lumOff val="80000"/>
            </a:schemeClr>
          </a:solidFill>
          <a:ln>
            <a:solidFill>
              <a:schemeClr val="tx1"/>
            </a:solidFill>
          </a:ln>
        </p:spPr>
        <p:txBody>
          <a:bodyPr wrap="square" rtlCol="0">
            <a:spAutoFit/>
          </a:bodyPr>
          <a:lstStyle/>
          <a:p>
            <a:r>
              <a:rPr lang="es-AR" dirty="0" smtClean="0"/>
              <a:t>ATP SINTASA</a:t>
            </a:r>
            <a:endParaRPr lang="es-AR" dirty="0"/>
          </a:p>
        </p:txBody>
      </p:sp>
      <p:sp>
        <p:nvSpPr>
          <p:cNvPr id="5" name="4 CuadroTexto"/>
          <p:cNvSpPr txBox="1"/>
          <p:nvPr/>
        </p:nvSpPr>
        <p:spPr>
          <a:xfrm>
            <a:off x="1187624" y="5085184"/>
            <a:ext cx="1800200" cy="923330"/>
          </a:xfrm>
          <a:prstGeom prst="rect">
            <a:avLst/>
          </a:prstGeom>
          <a:solidFill>
            <a:schemeClr val="tx2">
              <a:lumMod val="20000"/>
              <a:lumOff val="80000"/>
            </a:schemeClr>
          </a:solidFill>
          <a:ln>
            <a:solidFill>
              <a:schemeClr val="tx1"/>
            </a:solidFill>
          </a:ln>
        </p:spPr>
        <p:txBody>
          <a:bodyPr wrap="square" rtlCol="0">
            <a:spAutoFit/>
          </a:bodyPr>
          <a:lstStyle/>
          <a:p>
            <a:r>
              <a:rPr lang="es-AR" dirty="0" err="1" smtClean="0"/>
              <a:t>Translocasa</a:t>
            </a:r>
            <a:r>
              <a:rPr lang="es-AR" dirty="0" smtClean="0"/>
              <a:t> fosfato protón (</a:t>
            </a:r>
            <a:r>
              <a:rPr lang="es-AR" dirty="0" err="1" smtClean="0"/>
              <a:t>cotransporte</a:t>
            </a:r>
            <a:r>
              <a:rPr lang="es-AR" dirty="0" smtClean="0"/>
              <a:t>)</a:t>
            </a:r>
            <a:endParaRPr lang="es-AR" dirty="0"/>
          </a:p>
        </p:txBody>
      </p:sp>
    </p:spTree>
    <p:extLst>
      <p:ext uri="{BB962C8B-B14F-4D97-AF65-F5344CB8AC3E}">
        <p14:creationId xmlns:p14="http://schemas.microsoft.com/office/powerpoint/2010/main" val="333230665"/>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solidFill>
            <a:srgbClr val="FFFF00"/>
          </a:solidFill>
          <a:ln>
            <a:solidFill>
              <a:schemeClr val="tx1"/>
            </a:solidFill>
            <a:miter lim="800000"/>
            <a:headEnd/>
            <a:tailEnd/>
          </a:ln>
        </p:spPr>
        <p:txBody>
          <a:bodyPr/>
          <a:lstStyle/>
          <a:p>
            <a:pPr eaLnBrk="1" hangingPunct="1"/>
            <a:r>
              <a:rPr lang="es-ES" altLang="es-AR" sz="3200" b="1" dirty="0" smtClean="0"/>
              <a:t>POSTULADOS DE LA TEORIA QUIMIOSMOTICA</a:t>
            </a:r>
          </a:p>
        </p:txBody>
      </p:sp>
      <p:sp>
        <p:nvSpPr>
          <p:cNvPr id="39939" name="Rectangle 3" descr="10%"/>
          <p:cNvSpPr>
            <a:spLocks noGrp="1" noChangeArrowheads="1"/>
          </p:cNvSpPr>
          <p:nvPr>
            <p:ph type="body" idx="1"/>
          </p:nvPr>
        </p:nvSpPr>
        <p:spPr>
          <a:solidFill>
            <a:schemeClr val="accent5">
              <a:lumMod val="20000"/>
              <a:lumOff val="80000"/>
            </a:schemeClr>
          </a:solidFill>
        </p:spPr>
        <p:txBody>
          <a:bodyPr>
            <a:normAutofit lnSpcReduction="10000"/>
          </a:bodyPr>
          <a:lstStyle/>
          <a:p>
            <a:pPr eaLnBrk="1" hangingPunct="1"/>
            <a:r>
              <a:rPr lang="es-ES" altLang="es-AR" dirty="0" smtClean="0"/>
              <a:t>Membrana mitocondrial impermeable a protones</a:t>
            </a:r>
          </a:p>
          <a:p>
            <a:pPr eaLnBrk="1" hangingPunct="1"/>
            <a:r>
              <a:rPr lang="es-ES" altLang="es-AR" dirty="0" smtClean="0"/>
              <a:t>Expulsión de H</a:t>
            </a:r>
            <a:r>
              <a:rPr lang="es-ES" altLang="es-AR" baseline="30000" dirty="0" smtClean="0"/>
              <a:t>+</a:t>
            </a:r>
            <a:r>
              <a:rPr lang="es-ES" altLang="es-AR" dirty="0" smtClean="0"/>
              <a:t> al espacio </a:t>
            </a:r>
            <a:r>
              <a:rPr lang="es-ES" altLang="es-AR" dirty="0" err="1" smtClean="0"/>
              <a:t>intermembrana</a:t>
            </a:r>
            <a:r>
              <a:rPr lang="es-ES" altLang="es-AR" dirty="0" smtClean="0"/>
              <a:t> durante el transporte de electrones </a:t>
            </a:r>
          </a:p>
          <a:p>
            <a:pPr eaLnBrk="1" hangingPunct="1"/>
            <a:r>
              <a:rPr lang="es-ES" altLang="es-AR" dirty="0" smtClean="0"/>
              <a:t>Formación de un gradiente electroquímico (H+ y cargas positivas)</a:t>
            </a:r>
          </a:p>
          <a:p>
            <a:pPr eaLnBrk="1" hangingPunct="1"/>
            <a:endParaRPr lang="es-ES" altLang="es-AR" dirty="0" smtClean="0"/>
          </a:p>
          <a:p>
            <a:pPr eaLnBrk="1" hangingPunct="1"/>
            <a:r>
              <a:rPr lang="es-ES" altLang="es-AR" dirty="0" smtClean="0"/>
              <a:t>El pasaje de los H+ a través de </a:t>
            </a:r>
            <a:r>
              <a:rPr lang="es-ES" altLang="es-AR" dirty="0" err="1" smtClean="0"/>
              <a:t>Fo</a:t>
            </a:r>
            <a:r>
              <a:rPr lang="es-ES" altLang="es-AR" dirty="0" smtClean="0"/>
              <a:t> activan la </a:t>
            </a:r>
            <a:r>
              <a:rPr lang="es-ES" altLang="es-AR" i="1" dirty="0" smtClean="0"/>
              <a:t>ATP </a:t>
            </a:r>
            <a:r>
              <a:rPr lang="es-ES" altLang="es-AR" i="1" dirty="0" err="1" smtClean="0"/>
              <a:t>sintasa</a:t>
            </a:r>
            <a:endParaRPr lang="es-ES" altLang="es-AR" i="1" dirty="0" smtClean="0"/>
          </a:p>
          <a:p>
            <a:pPr eaLnBrk="1" hangingPunct="1"/>
            <a:endParaRPr lang="es-ES" altLang="es-AR" dirty="0" smtClean="0"/>
          </a:p>
          <a:p>
            <a:pPr eaLnBrk="1" hangingPunct="1"/>
            <a:endParaRPr lang="es-ES" altLang="es-AR" dirty="0" smtClean="0"/>
          </a:p>
        </p:txBody>
      </p:sp>
    </p:spTree>
    <p:extLst>
      <p:ext uri="{BB962C8B-B14F-4D97-AF65-F5344CB8AC3E}">
        <p14:creationId xmlns:p14="http://schemas.microsoft.com/office/powerpoint/2010/main" val="9028642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FF00"/>
          </a:solidFill>
        </p:spPr>
        <p:txBody>
          <a:bodyPr>
            <a:normAutofit fontScale="90000"/>
          </a:bodyPr>
          <a:lstStyle/>
          <a:p>
            <a:r>
              <a:rPr lang="es-AR" b="1" dirty="0" smtClean="0"/>
              <a:t>Rendimiento de la fosforilación oxidativa</a:t>
            </a:r>
            <a:endParaRPr lang="es-AR" b="1" dirty="0"/>
          </a:p>
        </p:txBody>
      </p:sp>
      <p:sp>
        <p:nvSpPr>
          <p:cNvPr id="3" name="2 Marcador de contenido"/>
          <p:cNvSpPr>
            <a:spLocks noGrp="1"/>
          </p:cNvSpPr>
          <p:nvPr>
            <p:ph idx="1"/>
          </p:nvPr>
        </p:nvSpPr>
        <p:spPr>
          <a:solidFill>
            <a:schemeClr val="accent1">
              <a:lumMod val="20000"/>
              <a:lumOff val="80000"/>
            </a:schemeClr>
          </a:solidFill>
        </p:spPr>
        <p:txBody>
          <a:bodyPr>
            <a:normAutofit lnSpcReduction="10000"/>
          </a:bodyPr>
          <a:lstStyle/>
          <a:p>
            <a:r>
              <a:rPr lang="es-AR" dirty="0" smtClean="0"/>
              <a:t>Cada 3 H</a:t>
            </a:r>
            <a:r>
              <a:rPr lang="es-AR" baseline="30000" dirty="0" smtClean="0"/>
              <a:t>+</a:t>
            </a:r>
            <a:r>
              <a:rPr lang="es-AR" dirty="0" smtClean="0"/>
              <a:t> que se </a:t>
            </a:r>
            <a:r>
              <a:rPr lang="es-AR" dirty="0" err="1" smtClean="0"/>
              <a:t>translocan</a:t>
            </a:r>
            <a:r>
              <a:rPr lang="es-AR" dirty="0" smtClean="0"/>
              <a:t>, la ATP-</a:t>
            </a:r>
            <a:r>
              <a:rPr lang="es-AR" dirty="0" err="1" smtClean="0"/>
              <a:t>sintasa</a:t>
            </a:r>
            <a:r>
              <a:rPr lang="es-AR" dirty="0" smtClean="0"/>
              <a:t> produce una molécula de ATP.</a:t>
            </a:r>
          </a:p>
          <a:p>
            <a:r>
              <a:rPr lang="es-AR" dirty="0" smtClean="0"/>
              <a:t>El transporte de Pi, ADP y ATP requiere de un H</a:t>
            </a:r>
            <a:r>
              <a:rPr lang="es-AR" baseline="30000" dirty="0" smtClean="0"/>
              <a:t>+</a:t>
            </a:r>
          </a:p>
          <a:p>
            <a:r>
              <a:rPr lang="es-AR" dirty="0" smtClean="0"/>
              <a:t>Por NADH se bombean 10 H</a:t>
            </a:r>
            <a:r>
              <a:rPr lang="es-AR" baseline="30000" dirty="0" smtClean="0"/>
              <a:t>+</a:t>
            </a:r>
            <a:r>
              <a:rPr lang="es-AR" dirty="0" smtClean="0"/>
              <a:t>: 10/4: 2,5 ATP/NADH.</a:t>
            </a:r>
          </a:p>
          <a:p>
            <a:r>
              <a:rPr lang="es-AR" dirty="0" smtClean="0"/>
              <a:t>Por FADH se bombean 6H</a:t>
            </a:r>
            <a:r>
              <a:rPr lang="es-AR" baseline="30000" dirty="0" smtClean="0"/>
              <a:t>+</a:t>
            </a:r>
            <a:r>
              <a:rPr lang="es-AR" dirty="0" smtClean="0"/>
              <a:t>: 6/4: 1,5 ATP/FADH.</a:t>
            </a:r>
          </a:p>
          <a:p>
            <a:r>
              <a:rPr lang="es-AR" dirty="0" smtClean="0"/>
              <a:t>Para simplificar se utilizan 3 y 2 ATP respectivamente.</a:t>
            </a:r>
          </a:p>
        </p:txBody>
      </p:sp>
    </p:spTree>
    <p:extLst>
      <p:ext uri="{BB962C8B-B14F-4D97-AF65-F5344CB8AC3E}">
        <p14:creationId xmlns:p14="http://schemas.microsoft.com/office/powerpoint/2010/main" val="16287483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60240"/>
            <a:ext cx="8229600" cy="4061048"/>
          </a:xfrm>
        </p:spPr>
        <p:txBody>
          <a:bodyPr>
            <a:normAutofit lnSpcReduction="10000"/>
          </a:bodyPr>
          <a:lstStyle/>
          <a:p>
            <a:pPr marL="285750" indent="-285750">
              <a:spcBef>
                <a:spcPts val="0"/>
              </a:spcBef>
              <a:defRPr/>
            </a:pPr>
            <a:r>
              <a:rPr lang="es-MX" b="1" dirty="0" smtClean="0">
                <a:solidFill>
                  <a:prstClr val="black"/>
                </a:solidFill>
                <a:latin typeface="Calibri" panose="020F0502020204030204" pitchFamily="34" charset="0"/>
              </a:rPr>
              <a:t>Las </a:t>
            </a:r>
            <a:r>
              <a:rPr lang="es-MX" b="1" dirty="0">
                <a:solidFill>
                  <a:prstClr val="black"/>
                </a:solidFill>
                <a:latin typeface="Calibri" panose="020F0502020204030204" pitchFamily="34" charset="0"/>
              </a:rPr>
              <a:t>mitocondrias solo pueden oxidar al NADH y al FADH cuando hay una concentración suficiente de ADP  y Pi.</a:t>
            </a:r>
          </a:p>
          <a:p>
            <a:pPr fontAlgn="auto">
              <a:spcBef>
                <a:spcPts val="0"/>
              </a:spcBef>
              <a:spcAft>
                <a:spcPts val="0"/>
              </a:spcAft>
              <a:defRPr/>
            </a:pPr>
            <a:endParaRPr lang="es-MX" b="1" dirty="0">
              <a:solidFill>
                <a:prstClr val="black"/>
              </a:solidFill>
              <a:latin typeface="Calibri" panose="020F0502020204030204" pitchFamily="34" charset="0"/>
            </a:endParaRPr>
          </a:p>
          <a:p>
            <a:pPr marL="285750" indent="-285750">
              <a:spcBef>
                <a:spcPts val="0"/>
              </a:spcBef>
              <a:defRPr/>
            </a:pPr>
            <a:r>
              <a:rPr lang="es-MX" b="1" dirty="0">
                <a:solidFill>
                  <a:prstClr val="black"/>
                </a:solidFill>
                <a:latin typeface="Calibri" panose="020F0502020204030204" pitchFamily="34" charset="0"/>
              </a:rPr>
              <a:t>Cuando todo el ADP se transformó en ATP, disminuye el consumo de </a:t>
            </a:r>
            <a:r>
              <a:rPr lang="es-MX" b="1" dirty="0" smtClean="0">
                <a:solidFill>
                  <a:prstClr val="black"/>
                </a:solidFill>
                <a:latin typeface="Calibri" panose="020F0502020204030204" pitchFamily="34" charset="0"/>
              </a:rPr>
              <a:t>oxígeno.</a:t>
            </a:r>
          </a:p>
          <a:p>
            <a:pPr marL="0" indent="0">
              <a:spcBef>
                <a:spcPts val="0"/>
              </a:spcBef>
              <a:buNone/>
              <a:defRPr/>
            </a:pPr>
            <a:r>
              <a:rPr lang="es-MX" b="1" dirty="0" smtClean="0">
                <a:solidFill>
                  <a:prstClr val="black"/>
                </a:solidFill>
                <a:latin typeface="Calibri" panose="020F0502020204030204" pitchFamily="34" charset="0"/>
              </a:rPr>
              <a:t> </a:t>
            </a:r>
          </a:p>
          <a:p>
            <a:pPr marL="285750" indent="-285750">
              <a:spcBef>
                <a:spcPts val="0"/>
              </a:spcBef>
              <a:defRPr/>
            </a:pPr>
            <a:r>
              <a:rPr lang="es-MX" b="1" dirty="0" smtClean="0">
                <a:solidFill>
                  <a:prstClr val="black"/>
                </a:solidFill>
                <a:latin typeface="Calibri" panose="020F0502020204030204" pitchFamily="34" charset="0"/>
              </a:rPr>
              <a:t>Cuando </a:t>
            </a:r>
            <a:r>
              <a:rPr lang="es-MX" b="1" dirty="0">
                <a:solidFill>
                  <a:prstClr val="black"/>
                </a:solidFill>
                <a:latin typeface="Calibri" panose="020F0502020204030204" pitchFamily="34" charset="0"/>
              </a:rPr>
              <a:t>se suministra </a:t>
            </a:r>
            <a:r>
              <a:rPr lang="es-MX" b="1" dirty="0" smtClean="0">
                <a:solidFill>
                  <a:prstClr val="black"/>
                </a:solidFill>
                <a:latin typeface="Calibri" panose="020F0502020204030204" pitchFamily="34" charset="0"/>
              </a:rPr>
              <a:t>ADP aumenta el consumo de oxígeno.</a:t>
            </a:r>
            <a:endParaRPr lang="es-AR" b="1" dirty="0">
              <a:solidFill>
                <a:prstClr val="black"/>
              </a:solidFill>
              <a:latin typeface="Calibri" panose="020F0502020204030204" pitchFamily="34" charset="0"/>
            </a:endParaRPr>
          </a:p>
          <a:p>
            <a:endParaRPr lang="es-AR" dirty="0">
              <a:latin typeface="Calibri" panose="020F0502020204030204" pitchFamily="34" charset="0"/>
            </a:endParaRPr>
          </a:p>
        </p:txBody>
      </p:sp>
      <p:sp>
        <p:nvSpPr>
          <p:cNvPr id="4" name="Rectangle 2"/>
          <p:cNvSpPr>
            <a:spLocks noGrp="1" noChangeArrowheads="1"/>
          </p:cNvSpPr>
          <p:nvPr>
            <p:ph type="title"/>
          </p:nvPr>
        </p:nvSpPr>
        <p:spPr>
          <a:solidFill>
            <a:srgbClr val="FFFF00"/>
          </a:solidFill>
          <a:ln>
            <a:solidFill>
              <a:schemeClr val="tx1"/>
            </a:solidFill>
            <a:miter lim="800000"/>
            <a:headEnd/>
            <a:tailEnd/>
          </a:ln>
        </p:spPr>
        <p:txBody>
          <a:bodyPr>
            <a:normAutofit/>
          </a:bodyPr>
          <a:lstStyle/>
          <a:p>
            <a:pPr eaLnBrk="1" hangingPunct="1"/>
            <a:r>
              <a:rPr lang="es-ES" altLang="es-AR" sz="3600" b="1" dirty="0" smtClean="0"/>
              <a:t>CONTROL RESPIRATORIO </a:t>
            </a:r>
          </a:p>
        </p:txBody>
      </p:sp>
    </p:spTree>
    <p:extLst>
      <p:ext uri="{BB962C8B-B14F-4D97-AF65-F5344CB8AC3E}">
        <p14:creationId xmlns:p14="http://schemas.microsoft.com/office/powerpoint/2010/main" val="1345451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thel\Documents\figuras feduchi\bioenergetica\cap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132" y="1830680"/>
            <a:ext cx="6290124" cy="423085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fontScale="90000"/>
          </a:bodyPr>
          <a:lstStyle/>
          <a:p>
            <a:r>
              <a:rPr lang="es-AR" dirty="0" smtClean="0"/>
              <a:t>Cómo utiliza la célula la energía almacenada en los compuestos?</a:t>
            </a:r>
            <a:endParaRPr lang="es-AR" dirty="0"/>
          </a:p>
        </p:txBody>
      </p:sp>
      <p:sp>
        <p:nvSpPr>
          <p:cNvPr id="4" name="3 CuadroTexto"/>
          <p:cNvSpPr txBox="1"/>
          <p:nvPr/>
        </p:nvSpPr>
        <p:spPr>
          <a:xfrm>
            <a:off x="6236344" y="3484443"/>
            <a:ext cx="2160240" cy="923330"/>
          </a:xfrm>
          <a:prstGeom prst="rect">
            <a:avLst/>
          </a:prstGeom>
          <a:noFill/>
        </p:spPr>
        <p:txBody>
          <a:bodyPr wrap="square" rtlCol="0">
            <a:spAutoFit/>
          </a:bodyPr>
          <a:lstStyle/>
          <a:p>
            <a:r>
              <a:rPr lang="es-ES" b="1" dirty="0" smtClean="0">
                <a:solidFill>
                  <a:srgbClr val="FF0000"/>
                </a:solidFill>
                <a:effectLst>
                  <a:outerShdw blurRad="38100" dist="38100" dir="2700000" algn="tl">
                    <a:srgbClr val="000000">
                      <a:alpha val="43137"/>
                    </a:srgbClr>
                  </a:outerShdw>
                </a:effectLst>
                <a:latin typeface="Comic Sans MS" pitchFamily="66" charset="0"/>
              </a:rPr>
              <a:t>OXIDACIONES BIOLÓGICAS</a:t>
            </a:r>
          </a:p>
          <a:p>
            <a:endParaRPr lang="es-AR" dirty="0"/>
          </a:p>
        </p:txBody>
      </p:sp>
      <p:sp>
        <p:nvSpPr>
          <p:cNvPr id="5" name="4 Flecha curvada hacia abajo"/>
          <p:cNvSpPr/>
          <p:nvPr/>
        </p:nvSpPr>
        <p:spPr>
          <a:xfrm>
            <a:off x="5364088" y="2276872"/>
            <a:ext cx="2232248" cy="1181745"/>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15637153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smtClean="0"/>
              <a:t>INHIBIDORES</a:t>
            </a:r>
          </a:p>
        </p:txBody>
      </p:sp>
      <p:sp>
        <p:nvSpPr>
          <p:cNvPr id="106499" name="Rectangle 3"/>
          <p:cNvSpPr>
            <a:spLocks noGrp="1" noChangeArrowheads="1"/>
          </p:cNvSpPr>
          <p:nvPr>
            <p:ph type="body" idx="1"/>
          </p:nvPr>
        </p:nvSpPr>
        <p:spPr>
          <a:solidFill>
            <a:schemeClr val="accent5">
              <a:lumMod val="20000"/>
              <a:lumOff val="80000"/>
            </a:schemeClr>
          </a:solidFill>
          <a:ln>
            <a:solidFill>
              <a:schemeClr val="tx1"/>
            </a:solidFill>
            <a:miter lim="800000"/>
            <a:headEnd/>
            <a:tailEnd/>
          </a:ln>
        </p:spPr>
        <p:txBody>
          <a:bodyPr>
            <a:normAutofit lnSpcReduction="10000"/>
          </a:bodyPr>
          <a:lstStyle/>
          <a:p>
            <a:pPr eaLnBrk="1" hangingPunct="1">
              <a:lnSpc>
                <a:spcPct val="80000"/>
              </a:lnSpc>
            </a:pPr>
            <a:r>
              <a:rPr lang="es-ES" altLang="es-AR" sz="2800" b="1" dirty="0" smtClean="0">
                <a:solidFill>
                  <a:srgbClr val="0000FF"/>
                </a:solidFill>
              </a:rPr>
              <a:t>Inhibidores del transporte electrónico</a:t>
            </a:r>
          </a:p>
          <a:p>
            <a:pPr eaLnBrk="1" hangingPunct="1">
              <a:lnSpc>
                <a:spcPct val="80000"/>
              </a:lnSpc>
              <a:buFontTx/>
              <a:buNone/>
            </a:pPr>
            <a:r>
              <a:rPr lang="es-ES" altLang="es-AR" sz="2800" dirty="0" smtClean="0"/>
              <a:t>    Inhiben el transporte de e</a:t>
            </a:r>
            <a:r>
              <a:rPr lang="es-ES" altLang="es-AR" sz="2800" baseline="30000" dirty="0" smtClean="0"/>
              <a:t>-</a:t>
            </a:r>
            <a:r>
              <a:rPr lang="es-ES" altLang="es-AR" sz="2800" dirty="0" smtClean="0"/>
              <a:t> y como consecuencia la síntesis de ATP.</a:t>
            </a:r>
          </a:p>
          <a:p>
            <a:pPr eaLnBrk="1" hangingPunct="1">
              <a:lnSpc>
                <a:spcPct val="80000"/>
              </a:lnSpc>
            </a:pPr>
            <a:r>
              <a:rPr lang="es-ES" altLang="es-AR" sz="2800" b="1" dirty="0" smtClean="0">
                <a:solidFill>
                  <a:srgbClr val="0000FF"/>
                </a:solidFill>
              </a:rPr>
              <a:t>Inhibidores de la fosforilación</a:t>
            </a:r>
          </a:p>
          <a:p>
            <a:pPr eaLnBrk="1" hangingPunct="1">
              <a:lnSpc>
                <a:spcPct val="80000"/>
              </a:lnSpc>
              <a:buFontTx/>
              <a:buNone/>
            </a:pPr>
            <a:r>
              <a:rPr lang="es-ES" altLang="es-AR" sz="2800" dirty="0" smtClean="0"/>
              <a:t>    Inhiben la síntesis de ATP , indirectamente el transporte de e</a:t>
            </a:r>
            <a:r>
              <a:rPr lang="es-ES" altLang="es-AR" sz="2800" baseline="30000" dirty="0" smtClean="0"/>
              <a:t>-</a:t>
            </a:r>
            <a:endParaRPr lang="es-ES" altLang="es-AR" sz="2800" dirty="0" smtClean="0"/>
          </a:p>
          <a:p>
            <a:pPr eaLnBrk="1" hangingPunct="1">
              <a:lnSpc>
                <a:spcPct val="80000"/>
              </a:lnSpc>
            </a:pPr>
            <a:r>
              <a:rPr lang="es-ES" altLang="es-AR" sz="2800" b="1" dirty="0" err="1" smtClean="0">
                <a:solidFill>
                  <a:srgbClr val="0000FF"/>
                </a:solidFill>
              </a:rPr>
              <a:t>Desacoplantes</a:t>
            </a:r>
            <a:endParaRPr lang="es-ES" altLang="es-AR" sz="2800" b="1" dirty="0" smtClean="0">
              <a:solidFill>
                <a:srgbClr val="0000FF"/>
              </a:solidFill>
            </a:endParaRPr>
          </a:p>
          <a:p>
            <a:pPr eaLnBrk="1" hangingPunct="1">
              <a:lnSpc>
                <a:spcPct val="80000"/>
              </a:lnSpc>
              <a:buFontTx/>
              <a:buNone/>
            </a:pPr>
            <a:r>
              <a:rPr lang="es-ES" altLang="es-AR" sz="2800" dirty="0" smtClean="0"/>
              <a:t>    Impiden la síntesis de ATP pero no inhiben el transporte de electrones</a:t>
            </a:r>
          </a:p>
          <a:p>
            <a:pPr eaLnBrk="1" hangingPunct="1">
              <a:lnSpc>
                <a:spcPct val="80000"/>
              </a:lnSpc>
            </a:pPr>
            <a:r>
              <a:rPr lang="es-ES" altLang="es-AR" sz="2800" b="1" dirty="0" smtClean="0">
                <a:solidFill>
                  <a:srgbClr val="0000FF"/>
                </a:solidFill>
              </a:rPr>
              <a:t>Inhibidores de la </a:t>
            </a:r>
            <a:r>
              <a:rPr lang="es-ES" altLang="es-AR" sz="2800" b="1" dirty="0" err="1" smtClean="0">
                <a:solidFill>
                  <a:srgbClr val="0000FF"/>
                </a:solidFill>
              </a:rPr>
              <a:t>translocasa</a:t>
            </a:r>
            <a:endParaRPr lang="es-ES" altLang="es-AR" sz="2800" b="1" dirty="0" smtClean="0">
              <a:solidFill>
                <a:srgbClr val="0000FF"/>
              </a:solidFill>
            </a:endParaRPr>
          </a:p>
          <a:p>
            <a:pPr eaLnBrk="1" hangingPunct="1">
              <a:lnSpc>
                <a:spcPct val="80000"/>
              </a:lnSpc>
              <a:buFontTx/>
              <a:buNone/>
            </a:pPr>
            <a:r>
              <a:rPr lang="es-ES" altLang="es-AR" sz="2800" dirty="0" smtClean="0"/>
              <a:t>    Inhiben la entrada de ADP y la salida de ATP desde la mitocondria</a:t>
            </a:r>
          </a:p>
        </p:txBody>
      </p:sp>
    </p:spTree>
    <p:extLst>
      <p:ext uri="{BB962C8B-B14F-4D97-AF65-F5344CB8AC3E}">
        <p14:creationId xmlns:p14="http://schemas.microsoft.com/office/powerpoint/2010/main" val="4299451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6499">
                                            <p:bg/>
                                          </p:spTgt>
                                        </p:tgtEl>
                                        <p:attrNameLst>
                                          <p:attrName>style.visibility</p:attrName>
                                        </p:attrNameLst>
                                      </p:cBhvr>
                                      <p:to>
                                        <p:strVal val="visible"/>
                                      </p:to>
                                    </p:set>
                                    <p:animEffect transition="in" filter="box(in)">
                                      <p:cBhvr>
                                        <p:cTn id="7" dur="500"/>
                                        <p:tgtEl>
                                          <p:spTgt spid="1064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Effect transition="in" filter="box(in)">
                                      <p:cBhvr>
                                        <p:cTn id="12" dur="500"/>
                                        <p:tgtEl>
                                          <p:spTgt spid="1064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6499">
                                            <p:txEl>
                                              <p:pRg st="1" end="1"/>
                                            </p:txEl>
                                          </p:spTgt>
                                        </p:tgtEl>
                                        <p:attrNameLst>
                                          <p:attrName>style.visibility</p:attrName>
                                        </p:attrNameLst>
                                      </p:cBhvr>
                                      <p:to>
                                        <p:strVal val="visible"/>
                                      </p:to>
                                    </p:set>
                                    <p:animEffect transition="in" filter="box(in)">
                                      <p:cBhvr>
                                        <p:cTn id="17" dur="500"/>
                                        <p:tgtEl>
                                          <p:spTgt spid="10649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6499">
                                            <p:txEl>
                                              <p:pRg st="2" end="2"/>
                                            </p:txEl>
                                          </p:spTgt>
                                        </p:tgtEl>
                                        <p:attrNameLst>
                                          <p:attrName>style.visibility</p:attrName>
                                        </p:attrNameLst>
                                      </p:cBhvr>
                                      <p:to>
                                        <p:strVal val="visible"/>
                                      </p:to>
                                    </p:set>
                                    <p:animEffect transition="in" filter="box(in)">
                                      <p:cBhvr>
                                        <p:cTn id="22" dur="500"/>
                                        <p:tgtEl>
                                          <p:spTgt spid="10649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6499">
                                            <p:txEl>
                                              <p:pRg st="3" end="3"/>
                                            </p:txEl>
                                          </p:spTgt>
                                        </p:tgtEl>
                                        <p:attrNameLst>
                                          <p:attrName>style.visibility</p:attrName>
                                        </p:attrNameLst>
                                      </p:cBhvr>
                                      <p:to>
                                        <p:strVal val="visible"/>
                                      </p:to>
                                    </p:set>
                                    <p:animEffect transition="in" filter="box(in)">
                                      <p:cBhvr>
                                        <p:cTn id="27" dur="500"/>
                                        <p:tgtEl>
                                          <p:spTgt spid="10649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6499">
                                            <p:txEl>
                                              <p:pRg st="4" end="4"/>
                                            </p:txEl>
                                          </p:spTgt>
                                        </p:tgtEl>
                                        <p:attrNameLst>
                                          <p:attrName>style.visibility</p:attrName>
                                        </p:attrNameLst>
                                      </p:cBhvr>
                                      <p:to>
                                        <p:strVal val="visible"/>
                                      </p:to>
                                    </p:set>
                                    <p:animEffect transition="in" filter="box(in)">
                                      <p:cBhvr>
                                        <p:cTn id="32" dur="500"/>
                                        <p:tgtEl>
                                          <p:spTgt spid="10649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6499">
                                            <p:txEl>
                                              <p:pRg st="5" end="5"/>
                                            </p:txEl>
                                          </p:spTgt>
                                        </p:tgtEl>
                                        <p:attrNameLst>
                                          <p:attrName>style.visibility</p:attrName>
                                        </p:attrNameLst>
                                      </p:cBhvr>
                                      <p:to>
                                        <p:strVal val="visible"/>
                                      </p:to>
                                    </p:set>
                                    <p:animEffect transition="in" filter="box(in)">
                                      <p:cBhvr>
                                        <p:cTn id="37" dur="500"/>
                                        <p:tgtEl>
                                          <p:spTgt spid="10649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6499">
                                            <p:txEl>
                                              <p:pRg st="6" end="6"/>
                                            </p:txEl>
                                          </p:spTgt>
                                        </p:tgtEl>
                                        <p:attrNameLst>
                                          <p:attrName>style.visibility</p:attrName>
                                        </p:attrNameLst>
                                      </p:cBhvr>
                                      <p:to>
                                        <p:strVal val="visible"/>
                                      </p:to>
                                    </p:set>
                                    <p:animEffect transition="in" filter="box(in)">
                                      <p:cBhvr>
                                        <p:cTn id="42" dur="500"/>
                                        <p:tgtEl>
                                          <p:spTgt spid="106499">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06499">
                                            <p:txEl>
                                              <p:pRg st="7" end="7"/>
                                            </p:txEl>
                                          </p:spTgt>
                                        </p:tgtEl>
                                        <p:attrNameLst>
                                          <p:attrName>style.visibility</p:attrName>
                                        </p:attrNameLst>
                                      </p:cBhvr>
                                      <p:to>
                                        <p:strVal val="visible"/>
                                      </p:to>
                                    </p:set>
                                    <p:animEffect transition="in" filter="box(in)">
                                      <p:cBhvr>
                                        <p:cTn id="47" dur="500"/>
                                        <p:tgtEl>
                                          <p:spTgt spid="1064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8194" name="Picture 2"/>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467544" y="2492896"/>
            <a:ext cx="7992888" cy="2307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7"/>
          <p:cNvSpPr txBox="1">
            <a:spLocks noChangeArrowheads="1"/>
          </p:cNvSpPr>
          <p:nvPr/>
        </p:nvSpPr>
        <p:spPr>
          <a:xfrm>
            <a:off x="467544" y="692696"/>
            <a:ext cx="8229600" cy="1143000"/>
          </a:xfrm>
          <a:prstGeom prst="rect">
            <a:avLst/>
          </a:prstGeom>
          <a:solidFill>
            <a:srgbClr val="FFFF00"/>
          </a:solidFill>
          <a:ln>
            <a:solidFill>
              <a:schemeClr val="tx1"/>
            </a:solidFill>
            <a:miter lim="800000"/>
            <a:headEnd/>
            <a:tailEnd/>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600" b="1" dirty="0"/>
              <a:t>Sitios de bloqueo por inhibidores</a:t>
            </a:r>
            <a:endParaRPr lang="es-ES" altLang="es-AR" sz="3600" b="1" dirty="0" smtClean="0"/>
          </a:p>
        </p:txBody>
      </p:sp>
      <p:sp>
        <p:nvSpPr>
          <p:cNvPr id="3" name="2 CuadroTexto"/>
          <p:cNvSpPr txBox="1"/>
          <p:nvPr/>
        </p:nvSpPr>
        <p:spPr>
          <a:xfrm>
            <a:off x="467544" y="5157192"/>
            <a:ext cx="7992888" cy="1631216"/>
          </a:xfrm>
          <a:prstGeom prst="rect">
            <a:avLst/>
          </a:prstGeom>
          <a:noFill/>
        </p:spPr>
        <p:txBody>
          <a:bodyPr wrap="square" rtlCol="0">
            <a:spAutoFit/>
          </a:bodyPr>
          <a:lstStyle/>
          <a:p>
            <a:pPr marL="342900" indent="-342900">
              <a:buFont typeface="Arial" panose="020B0604020202020204" pitchFamily="34" charset="0"/>
              <a:buChar char="•"/>
            </a:pPr>
            <a:r>
              <a:rPr lang="es-AR" sz="2000" b="1" dirty="0" smtClean="0"/>
              <a:t>Los componentes  anteriores al sitio de bloqueo permanecen reducidos y los posteriores  oxidados.</a:t>
            </a:r>
          </a:p>
          <a:p>
            <a:pPr marL="342900" indent="-342900">
              <a:buFont typeface="Arial" panose="020B0604020202020204" pitchFamily="34" charset="0"/>
              <a:buChar char="•"/>
            </a:pPr>
            <a:r>
              <a:rPr lang="es-AR" sz="2000" b="1" dirty="0" smtClean="0"/>
              <a:t>No hay transporte electrónico, por lo que no hay bombeo de protones hacia el espacio </a:t>
            </a:r>
            <a:r>
              <a:rPr lang="es-AR" sz="2000" b="1" dirty="0" err="1" smtClean="0"/>
              <a:t>intermembrana</a:t>
            </a:r>
            <a:r>
              <a:rPr lang="es-AR" sz="2000" b="1" dirty="0" smtClean="0"/>
              <a:t>, no se forma el gradiente electroquímico y no hay síntesis de ATP.</a:t>
            </a:r>
            <a:endParaRPr lang="es-AR" sz="2000" b="1" dirty="0"/>
          </a:p>
        </p:txBody>
      </p:sp>
    </p:spTree>
    <p:extLst>
      <p:ext uri="{BB962C8B-B14F-4D97-AF65-F5344CB8AC3E}">
        <p14:creationId xmlns:p14="http://schemas.microsoft.com/office/powerpoint/2010/main" val="32906281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solidFill>
            <a:srgbClr val="FFFF00"/>
          </a:solidFill>
          <a:ln>
            <a:solidFill>
              <a:schemeClr val="accent2"/>
            </a:solidFill>
            <a:miter lim="800000"/>
            <a:headEnd/>
            <a:tailEnd/>
          </a:ln>
        </p:spPr>
        <p:txBody>
          <a:bodyPr/>
          <a:lstStyle/>
          <a:p>
            <a:pPr eaLnBrk="1" hangingPunct="1"/>
            <a:r>
              <a:rPr lang="es-ES" altLang="es-AR" sz="3200" b="1" smtClean="0"/>
              <a:t>INHIBIDORES DE LA FOSFORILACIÓN</a:t>
            </a:r>
          </a:p>
        </p:txBody>
      </p:sp>
      <p:sp>
        <p:nvSpPr>
          <p:cNvPr id="35843" name="Rectangle 3" descr="10%"/>
          <p:cNvSpPr>
            <a:spLocks noGrp="1" noChangeArrowheads="1"/>
          </p:cNvSpPr>
          <p:nvPr>
            <p:ph type="body" idx="1"/>
          </p:nvPr>
        </p:nvSpPr>
        <p:spPr>
          <a:xfrm>
            <a:off x="468313" y="1557338"/>
            <a:ext cx="8229600" cy="4525962"/>
          </a:xfrm>
          <a:pattFill prst="pct10">
            <a:fgClr>
              <a:srgbClr val="FFFF00"/>
            </a:fgClr>
            <a:bgClr>
              <a:schemeClr val="bg1"/>
            </a:bgClr>
          </a:pattFill>
        </p:spPr>
        <p:txBody>
          <a:bodyPr/>
          <a:lstStyle/>
          <a:p>
            <a:pPr eaLnBrk="1" hangingPunct="1"/>
            <a:r>
              <a:rPr lang="es-ES" altLang="es-AR" b="1" smtClean="0">
                <a:solidFill>
                  <a:srgbClr val="0000FF"/>
                </a:solidFill>
              </a:rPr>
              <a:t>Oligomicina</a:t>
            </a:r>
            <a:r>
              <a:rPr lang="es-ES" altLang="es-AR" smtClean="0"/>
              <a:t>: Bloquea el flujo de protones a través de Fo.</a:t>
            </a:r>
          </a:p>
          <a:p>
            <a:pPr eaLnBrk="1" hangingPunct="1"/>
            <a:endParaRPr lang="es-ES" altLang="es-AR" smtClean="0"/>
          </a:p>
          <a:p>
            <a:pPr eaLnBrk="1" hangingPunct="1"/>
            <a:r>
              <a:rPr lang="es-ES" altLang="es-AR" smtClean="0"/>
              <a:t>Se inhibe la síntesis de ATP</a:t>
            </a:r>
          </a:p>
          <a:p>
            <a:pPr eaLnBrk="1" hangingPunct="1"/>
            <a:endParaRPr lang="es-ES" altLang="es-AR" smtClean="0"/>
          </a:p>
          <a:p>
            <a:pPr eaLnBrk="1" hangingPunct="1"/>
            <a:r>
              <a:rPr lang="es-ES" altLang="es-AR" smtClean="0"/>
              <a:t>Se acumulan protones y se produce una fuerza inversa deteniéndose el transporte de electrones. </a:t>
            </a:r>
          </a:p>
        </p:txBody>
      </p:sp>
    </p:spTree>
    <p:extLst>
      <p:ext uri="{BB962C8B-B14F-4D97-AF65-F5344CB8AC3E}">
        <p14:creationId xmlns:p14="http://schemas.microsoft.com/office/powerpoint/2010/main" val="27327295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p:cNvGrpSpPr>
            <a:grpSpLocks/>
          </p:cNvGrpSpPr>
          <p:nvPr/>
        </p:nvGrpSpPr>
        <p:grpSpPr bwMode="auto">
          <a:xfrm>
            <a:off x="611560" y="1628775"/>
            <a:ext cx="7777163" cy="4746625"/>
            <a:chOff x="612" y="1026"/>
            <a:chExt cx="4899" cy="2990"/>
          </a:xfrm>
        </p:grpSpPr>
        <p:pic>
          <p:nvPicPr>
            <p:cNvPr id="5"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prstClr val="black"/>
                  </a:solidFill>
                </a:rPr>
                <a:t>MATRIZ</a:t>
              </a:r>
            </a:p>
          </p:txBody>
        </p:sp>
        <p:sp>
          <p:nvSpPr>
            <p:cNvPr id="7"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8" name="7 Elipse"/>
          <p:cNvSpPr/>
          <p:nvPr/>
        </p:nvSpPr>
        <p:spPr>
          <a:xfrm>
            <a:off x="971600" y="4074319"/>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prstClr val="black"/>
                </a:solidFill>
              </a:rPr>
              <a:t>e</a:t>
            </a:r>
            <a:r>
              <a:rPr lang="es-PE" sz="2400" b="1" baseline="30000" dirty="0">
                <a:solidFill>
                  <a:prstClr val="black"/>
                </a:solidFill>
              </a:rPr>
              <a:t>-</a:t>
            </a:r>
          </a:p>
        </p:txBody>
      </p:sp>
      <p:sp>
        <p:nvSpPr>
          <p:cNvPr id="9" name="8 CuadroTexto"/>
          <p:cNvSpPr txBox="1"/>
          <p:nvPr/>
        </p:nvSpPr>
        <p:spPr>
          <a:xfrm>
            <a:off x="1331640" y="5484019"/>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14" name="13 CuadroTexto"/>
          <p:cNvSpPr txBox="1"/>
          <p:nvPr/>
        </p:nvSpPr>
        <p:spPr>
          <a:xfrm>
            <a:off x="3738274" y="4911420"/>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15" name="14 CuadroTexto"/>
          <p:cNvSpPr txBox="1"/>
          <p:nvPr/>
        </p:nvSpPr>
        <p:spPr>
          <a:xfrm>
            <a:off x="5076056" y="4645823"/>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19" name="18 CuadroTexto"/>
          <p:cNvSpPr txBox="1"/>
          <p:nvPr/>
        </p:nvSpPr>
        <p:spPr>
          <a:xfrm>
            <a:off x="6677436" y="1259443"/>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22" name="21 Multiplicar"/>
          <p:cNvSpPr/>
          <p:nvPr/>
        </p:nvSpPr>
        <p:spPr>
          <a:xfrm>
            <a:off x="5688302" y="4987253"/>
            <a:ext cx="936104" cy="1360246"/>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3" name="22 CuadroTexto"/>
          <p:cNvSpPr txBox="1"/>
          <p:nvPr/>
        </p:nvSpPr>
        <p:spPr>
          <a:xfrm>
            <a:off x="6984579" y="1648069"/>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24" name="23 CuadroTexto"/>
          <p:cNvSpPr txBox="1"/>
          <p:nvPr/>
        </p:nvSpPr>
        <p:spPr>
          <a:xfrm>
            <a:off x="6885794" y="989439"/>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27" name="26 CuadroTexto"/>
          <p:cNvSpPr txBox="1"/>
          <p:nvPr/>
        </p:nvSpPr>
        <p:spPr>
          <a:xfrm>
            <a:off x="6516216" y="4437112"/>
            <a:ext cx="1728491" cy="369332"/>
          </a:xfrm>
          <a:prstGeom prst="rect">
            <a:avLst/>
          </a:prstGeom>
          <a:solidFill>
            <a:srgbClr val="66FF33"/>
          </a:solidFill>
        </p:spPr>
        <p:txBody>
          <a:bodyPr wrap="square" rtlCol="0">
            <a:spAutoFit/>
          </a:bodyPr>
          <a:lstStyle/>
          <a:p>
            <a:r>
              <a:rPr lang="es-AR" dirty="0" smtClean="0"/>
              <a:t>OLIGOMICINA</a:t>
            </a:r>
            <a:endParaRPr lang="es-AR" dirty="0"/>
          </a:p>
        </p:txBody>
      </p:sp>
    </p:spTree>
    <p:extLst>
      <p:ext uri="{BB962C8B-B14F-4D97-AF65-F5344CB8AC3E}">
        <p14:creationId xmlns:p14="http://schemas.microsoft.com/office/powerpoint/2010/main" val="2165286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347 -0.04437 C 0.00781 -0.06101 0.01094 -0.07742 0.01892 -0.09221 C 0.03229 -0.11694 0.06562 -0.11994 0.08559 -0.12295 C 0.08906 -0.1241 0.09271 -0.1241 0.09583 -0.12618 C 0.09965 -0.12873 0.10191 -0.13497 0.10607 -0.13658 C 0.11423 -0.13982 0.12309 -0.13866 0.1316 -0.13982 C 0.16371 -0.15045 0.19618 -0.159 0.22916 -0.16385 C 0.25069 -0.1828 0.27326 -0.18488 0.29826 -0.18766 C 0.30955 -0.1976 0.32083 -0.19852 0.3342 -0.20129 C 0.35139 -0.20014 0.36875 -0.20199 0.38559 -0.19806 C 0.38923 -0.19713 0.39045 -0.19089 0.39323 -0.18766 C 0.40469 -0.17472 0.39757 -0.18789 0.40868 -0.17056 C 0.4151 -0.16016 0.41771 -0.14768 0.42396 -0.13658 C 0.42482 -0.13312 0.42517 -0.12942 0.42656 -0.12618 C 0.42951 -0.11902 0.4368 -0.10585 0.4368 -0.10585 C 0.44062 -0.09106 0.44323 -0.07626 0.44687 -0.06147 C 0.45052 -0.02843 0.44965 -0.04553 0.44965 -0.01017 L 0.4342 -0.04091 " pathEditMode="relative" ptsTypes="ffffffffffffffffAA">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72222E-6 -3.10608E-6 L -0.00572 -0.54633 " pathEditMode="relative" rAng="0" ptsTypes="AA">
                                      <p:cBhvr>
                                        <p:cTn id="10" dur="2000" fill="hold"/>
                                        <p:tgtEl>
                                          <p:spTgt spid="9"/>
                                        </p:tgtEl>
                                        <p:attrNameLst>
                                          <p:attrName>ppt_x</p:attrName>
                                          <p:attrName>ppt_y</p:attrName>
                                        </p:attrNameLst>
                                      </p:cBhvr>
                                      <p:rCtr x="-295" y="-2731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04687 -3.47816E-6 L -0.0526 -0.54633 " pathEditMode="relative" rAng="0" ptsTypes="AA">
                                      <p:cBhvr>
                                        <p:cTn id="14" dur="2000" fill="hold"/>
                                        <p:tgtEl>
                                          <p:spTgt spid="14"/>
                                        </p:tgtEl>
                                        <p:attrNameLst>
                                          <p:attrName>ppt_x</p:attrName>
                                          <p:attrName>ppt_y</p:attrName>
                                        </p:attrNameLst>
                                      </p:cBhvr>
                                      <p:rCtr x="-295" y="-273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72222E-6 -3.10608E-6 L -0.00572 -0.54633 " pathEditMode="relative" rAng="0" ptsTypes="AA">
                                      <p:cBhvr>
                                        <p:cTn id="18" dur="2000" fill="hold"/>
                                        <p:tgtEl>
                                          <p:spTgt spid="15"/>
                                        </p:tgtEl>
                                        <p:attrNameLst>
                                          <p:attrName>ppt_x</p:attrName>
                                          <p:attrName>ppt_y</p:attrName>
                                        </p:attrNameLst>
                                      </p:cBhvr>
                                      <p:rCtr x="-295" y="-27317"/>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0 0 L 0 0.25 E" pathEditMode="relative" ptsTypes="">
                                      <p:cBhvr>
                                        <p:cTn id="22" dur="2000" fill="hold"/>
                                        <p:tgtEl>
                                          <p:spTgt spid="19"/>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0 0 L 0 0.25 E" pathEditMode="relative" ptsTypes="">
                                      <p:cBhvr>
                                        <p:cTn id="26" dur="2000" fill="hold"/>
                                        <p:tgtEl>
                                          <p:spTgt spid="23"/>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0 0 L 0 0.25 E" pathEditMode="relative" ptsTypes="">
                                      <p:cBhvr>
                                        <p:cTn id="30" dur="2000" fill="hold"/>
                                        <p:tgtEl>
                                          <p:spTgt spid="24"/>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animBg="1"/>
      <p:bldP spid="15" grpId="0" animBg="1"/>
      <p:bldP spid="19" grpId="0" animBg="1"/>
      <p:bldP spid="22" grpId="0" animBg="1"/>
      <p:bldP spid="23" grpId="0" animBg="1"/>
      <p:bldP spid="2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smtClean="0"/>
              <a:t>DESACOPLANTES</a:t>
            </a:r>
          </a:p>
        </p:txBody>
      </p:sp>
      <p:sp>
        <p:nvSpPr>
          <p:cNvPr id="36867" name="Text Box 9"/>
          <p:cNvSpPr txBox="1">
            <a:spLocks noChangeArrowheads="1"/>
          </p:cNvSpPr>
          <p:nvPr/>
        </p:nvSpPr>
        <p:spPr bwMode="auto">
          <a:xfrm>
            <a:off x="900113" y="1844675"/>
            <a:ext cx="6048375" cy="822325"/>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Actúan como ionóforos eliminando el gradiente de protones.</a:t>
            </a:r>
          </a:p>
        </p:txBody>
      </p:sp>
      <p:sp>
        <p:nvSpPr>
          <p:cNvPr id="36868" name="Text Box 10"/>
          <p:cNvSpPr txBox="1">
            <a:spLocks noChangeArrowheads="1"/>
          </p:cNvSpPr>
          <p:nvPr/>
        </p:nvSpPr>
        <p:spPr bwMode="auto">
          <a:xfrm>
            <a:off x="3492500" y="3573463"/>
            <a:ext cx="1223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 H</a:t>
            </a:r>
            <a:r>
              <a:rPr lang="es-ES" altLang="es-AR" baseline="30000"/>
              <a:t>+</a:t>
            </a:r>
            <a:endParaRPr lang="es-ES" altLang="es-AR" baseline="0"/>
          </a:p>
        </p:txBody>
      </p:sp>
      <p:grpSp>
        <p:nvGrpSpPr>
          <p:cNvPr id="36869" name="Group 16"/>
          <p:cNvGrpSpPr>
            <a:grpSpLocks/>
          </p:cNvGrpSpPr>
          <p:nvPr/>
        </p:nvGrpSpPr>
        <p:grpSpPr bwMode="auto">
          <a:xfrm>
            <a:off x="755650" y="2708275"/>
            <a:ext cx="2519363" cy="1951038"/>
            <a:chOff x="476" y="1706"/>
            <a:chExt cx="1587" cy="1229"/>
          </a:xfrm>
        </p:grpSpPr>
        <p:grpSp>
          <p:nvGrpSpPr>
            <p:cNvPr id="36873" name="Group 15"/>
            <p:cNvGrpSpPr>
              <a:grpSpLocks/>
            </p:cNvGrpSpPr>
            <p:nvPr/>
          </p:nvGrpSpPr>
          <p:grpSpPr bwMode="auto">
            <a:xfrm>
              <a:off x="476" y="1706"/>
              <a:ext cx="1416" cy="1162"/>
              <a:chOff x="476" y="1706"/>
              <a:chExt cx="1416" cy="1162"/>
            </a:xfrm>
          </p:grpSpPr>
          <p:pic>
            <p:nvPicPr>
              <p:cNvPr id="36875" name="Picture 5" descr="DNP"/>
              <p:cNvPicPr>
                <a:picLocks noChangeAspect="1" noChangeArrowheads="1"/>
              </p:cNvPicPr>
              <p:nvPr/>
            </p:nvPicPr>
            <p:blipFill>
              <a:blip r:embed="rId2">
                <a:lum bright="-30000" contrast="36000"/>
                <a:extLst>
                  <a:ext uri="{28A0092B-C50C-407E-A947-70E740481C1C}">
                    <a14:useLocalDpi xmlns:a14="http://schemas.microsoft.com/office/drawing/2010/main" val="0"/>
                  </a:ext>
                </a:extLst>
              </a:blip>
              <a:srcRect/>
              <a:stretch>
                <a:fillRect/>
              </a:stretch>
            </p:blipFill>
            <p:spPr bwMode="auto">
              <a:xfrm>
                <a:off x="476" y="1752"/>
                <a:ext cx="1416" cy="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Text Box 14"/>
              <p:cNvSpPr txBox="1">
                <a:spLocks noChangeArrowheads="1"/>
              </p:cNvSpPr>
              <p:nvPr/>
            </p:nvSpPr>
            <p:spPr bwMode="auto">
              <a:xfrm>
                <a:off x="1474" y="1706"/>
                <a:ext cx="363"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solidFill>
                      <a:srgbClr val="0000FF"/>
                    </a:solidFill>
                  </a:rPr>
                  <a:t>O</a:t>
                </a:r>
                <a:r>
                  <a:rPr lang="es-ES" altLang="es-AR" sz="1600" b="1" baseline="30000">
                    <a:solidFill>
                      <a:srgbClr val="0000FF"/>
                    </a:solidFill>
                  </a:rPr>
                  <a:t>-</a:t>
                </a:r>
              </a:p>
            </p:txBody>
          </p:sp>
        </p:grpSp>
        <p:sp>
          <p:nvSpPr>
            <p:cNvPr id="36874" name="Text Box 11"/>
            <p:cNvSpPr txBox="1">
              <a:spLocks noChangeArrowheads="1"/>
            </p:cNvSpPr>
            <p:nvPr/>
          </p:nvSpPr>
          <p:spPr bwMode="auto">
            <a:xfrm>
              <a:off x="521" y="2704"/>
              <a:ext cx="154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dirty="0">
                  <a:solidFill>
                    <a:srgbClr val="0000FF"/>
                  </a:solidFill>
                </a:rPr>
                <a:t>2,4 </a:t>
              </a:r>
              <a:r>
                <a:rPr lang="es-ES" altLang="es-AR" baseline="0" dirty="0" err="1">
                  <a:solidFill>
                    <a:srgbClr val="0000FF"/>
                  </a:solidFill>
                </a:rPr>
                <a:t>Dinitrofenol</a:t>
              </a:r>
              <a:r>
                <a:rPr lang="es-ES" altLang="es-AR" baseline="0" dirty="0">
                  <a:solidFill>
                    <a:srgbClr val="0000FF"/>
                  </a:solidFill>
                </a:rPr>
                <a:t> (</a:t>
              </a:r>
              <a:r>
                <a:rPr lang="es-ES" altLang="es-AR" baseline="0" dirty="0" smtClean="0">
                  <a:solidFill>
                    <a:srgbClr val="0000FF"/>
                  </a:solidFill>
                </a:rPr>
                <a:t>DNF)</a:t>
              </a:r>
              <a:endParaRPr lang="es-ES" altLang="es-AR" baseline="0" dirty="0">
                <a:solidFill>
                  <a:srgbClr val="0000FF"/>
                </a:solidFill>
              </a:endParaRPr>
            </a:p>
          </p:txBody>
        </p:sp>
      </p:grpSp>
      <p:pic>
        <p:nvPicPr>
          <p:cNvPr id="36870" name="Picture 12" descr="DNP"/>
          <p:cNvPicPr>
            <a:picLocks noGrp="1" noChangeAspect="1" noChangeArrowheads="1"/>
          </p:cNvPicPr>
          <p:nvPr>
            <p:ph sz="half" idx="2"/>
          </p:nvPr>
        </p:nvPicPr>
        <p:blipFill>
          <a:blip r:embed="rId2">
            <a:lum bright="-30000" contrast="36000"/>
            <a:extLst>
              <a:ext uri="{28A0092B-C50C-407E-A947-70E740481C1C}">
                <a14:useLocalDpi xmlns:a14="http://schemas.microsoft.com/office/drawing/2010/main" val="0"/>
              </a:ext>
            </a:extLst>
          </a:blip>
          <a:srcRect/>
          <a:stretch>
            <a:fillRect/>
          </a:stretch>
        </p:blipFill>
        <p:spPr>
          <a:xfrm>
            <a:off x="5508625" y="2997200"/>
            <a:ext cx="2247900" cy="1771650"/>
          </a:xfrm>
          <a:noFill/>
        </p:spPr>
      </p:pic>
      <p:sp>
        <p:nvSpPr>
          <p:cNvPr id="36871" name="Text Box 17"/>
          <p:cNvSpPr txBox="1">
            <a:spLocks noChangeArrowheads="1"/>
          </p:cNvSpPr>
          <p:nvPr/>
        </p:nvSpPr>
        <p:spPr bwMode="auto">
          <a:xfrm>
            <a:off x="5219700" y="4437063"/>
            <a:ext cx="2806700"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Forma protonada que atraviesa la membrana</a:t>
            </a:r>
          </a:p>
        </p:txBody>
      </p:sp>
      <p:sp>
        <p:nvSpPr>
          <p:cNvPr id="36872" name="Line 18"/>
          <p:cNvSpPr>
            <a:spLocks noChangeShapeType="1"/>
          </p:cNvSpPr>
          <p:nvPr/>
        </p:nvSpPr>
        <p:spPr bwMode="auto">
          <a:xfrm>
            <a:off x="4356100" y="4005263"/>
            <a:ext cx="9366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 name="1 CuadroTexto"/>
          <p:cNvSpPr txBox="1"/>
          <p:nvPr/>
        </p:nvSpPr>
        <p:spPr>
          <a:xfrm>
            <a:off x="900113" y="5517232"/>
            <a:ext cx="6841256" cy="1015663"/>
          </a:xfrm>
          <a:prstGeom prst="rect">
            <a:avLst/>
          </a:prstGeom>
          <a:solidFill>
            <a:srgbClr val="FFFF00"/>
          </a:solidFill>
        </p:spPr>
        <p:txBody>
          <a:bodyPr wrap="square" rtlCol="0">
            <a:spAutoFit/>
          </a:bodyPr>
          <a:lstStyle/>
          <a:p>
            <a:r>
              <a:rPr lang="es-AR" sz="2000" b="1" dirty="0" smtClean="0"/>
              <a:t>TERMOGENINA: proteína </a:t>
            </a:r>
            <a:r>
              <a:rPr lang="es-AR" sz="2000" b="1" dirty="0" err="1" smtClean="0"/>
              <a:t>desacoplante</a:t>
            </a:r>
            <a:r>
              <a:rPr lang="es-AR" sz="2000" b="1" dirty="0" smtClean="0"/>
              <a:t> de la grasa parda. Importante para el mantenimiento de la temperatura corporal en recién nacido</a:t>
            </a:r>
            <a:endParaRPr lang="es-AR" sz="2000" b="1" dirty="0"/>
          </a:p>
        </p:txBody>
      </p:sp>
    </p:spTree>
    <p:extLst>
      <p:ext uri="{BB962C8B-B14F-4D97-AF65-F5344CB8AC3E}">
        <p14:creationId xmlns:p14="http://schemas.microsoft.com/office/powerpoint/2010/main" val="25641682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p:cNvGrpSpPr>
            <a:grpSpLocks/>
          </p:cNvGrpSpPr>
          <p:nvPr/>
        </p:nvGrpSpPr>
        <p:grpSpPr bwMode="auto">
          <a:xfrm>
            <a:off x="611560" y="1628775"/>
            <a:ext cx="7777163" cy="4746625"/>
            <a:chOff x="612" y="1026"/>
            <a:chExt cx="4899" cy="2990"/>
          </a:xfrm>
        </p:grpSpPr>
        <p:pic>
          <p:nvPicPr>
            <p:cNvPr id="5"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prstClr val="black"/>
                  </a:solidFill>
                </a:rPr>
                <a:t>MATRIZ</a:t>
              </a:r>
            </a:p>
          </p:txBody>
        </p:sp>
        <p:sp>
          <p:nvSpPr>
            <p:cNvPr id="7"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8" name="7 Elipse"/>
          <p:cNvSpPr/>
          <p:nvPr/>
        </p:nvSpPr>
        <p:spPr>
          <a:xfrm>
            <a:off x="971600" y="4074319"/>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prstClr val="black"/>
                </a:solidFill>
              </a:rPr>
              <a:t>e</a:t>
            </a:r>
            <a:r>
              <a:rPr lang="es-PE" sz="2400" b="1" baseline="30000" dirty="0">
                <a:solidFill>
                  <a:prstClr val="black"/>
                </a:solidFill>
              </a:rPr>
              <a:t>-</a:t>
            </a:r>
          </a:p>
        </p:txBody>
      </p:sp>
      <p:sp>
        <p:nvSpPr>
          <p:cNvPr id="9" name="8 CuadroTexto"/>
          <p:cNvSpPr txBox="1"/>
          <p:nvPr/>
        </p:nvSpPr>
        <p:spPr>
          <a:xfrm>
            <a:off x="1331640" y="5484019"/>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4" name="13 CuadroTexto"/>
          <p:cNvSpPr txBox="1"/>
          <p:nvPr/>
        </p:nvSpPr>
        <p:spPr>
          <a:xfrm>
            <a:off x="3738274" y="4911420"/>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5" name="14 CuadroTexto"/>
          <p:cNvSpPr txBox="1"/>
          <p:nvPr/>
        </p:nvSpPr>
        <p:spPr>
          <a:xfrm>
            <a:off x="5076056" y="4645823"/>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9" name="18 CuadroTexto"/>
          <p:cNvSpPr txBox="1"/>
          <p:nvPr/>
        </p:nvSpPr>
        <p:spPr>
          <a:xfrm>
            <a:off x="7812360" y="1844824"/>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20" name="19 Rectángulo redondeado"/>
          <p:cNvSpPr/>
          <p:nvPr/>
        </p:nvSpPr>
        <p:spPr>
          <a:xfrm flipV="1">
            <a:off x="7812360" y="3356992"/>
            <a:ext cx="864095" cy="142602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mtClean="0">
              <a:solidFill>
                <a:prstClr val="white"/>
              </a:solidFill>
            </a:endParaRPr>
          </a:p>
        </p:txBody>
      </p:sp>
      <p:sp>
        <p:nvSpPr>
          <p:cNvPr id="21" name="20 CuadroTexto"/>
          <p:cNvSpPr txBox="1"/>
          <p:nvPr/>
        </p:nvSpPr>
        <p:spPr>
          <a:xfrm>
            <a:off x="7884370" y="3645023"/>
            <a:ext cx="864094" cy="461665"/>
          </a:xfrm>
          <a:prstGeom prst="rect">
            <a:avLst/>
          </a:prstGeom>
          <a:noFill/>
        </p:spPr>
        <p:txBody>
          <a:bodyPr wrap="square" rtlCol="0">
            <a:spAutoFit/>
          </a:bodyPr>
          <a:lstStyle/>
          <a:p>
            <a:r>
              <a:rPr lang="es-AR" sz="2400" b="1" dirty="0" smtClean="0">
                <a:solidFill>
                  <a:srgbClr val="FF0000"/>
                </a:solidFill>
              </a:rPr>
              <a:t>DNF</a:t>
            </a:r>
          </a:p>
        </p:txBody>
      </p:sp>
      <p:sp>
        <p:nvSpPr>
          <p:cNvPr id="22" name="21 Multiplicar"/>
          <p:cNvSpPr/>
          <p:nvPr/>
        </p:nvSpPr>
        <p:spPr>
          <a:xfrm>
            <a:off x="5688302" y="4987253"/>
            <a:ext cx="936104" cy="1360246"/>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mtClean="0">
              <a:solidFill>
                <a:prstClr val="white"/>
              </a:solidFill>
            </a:endParaRPr>
          </a:p>
        </p:txBody>
      </p:sp>
      <p:sp>
        <p:nvSpPr>
          <p:cNvPr id="23" name="22 CuadroTexto"/>
          <p:cNvSpPr txBox="1"/>
          <p:nvPr/>
        </p:nvSpPr>
        <p:spPr>
          <a:xfrm>
            <a:off x="8028384" y="2168037"/>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24" name="23 CuadroTexto"/>
          <p:cNvSpPr txBox="1"/>
          <p:nvPr/>
        </p:nvSpPr>
        <p:spPr>
          <a:xfrm>
            <a:off x="8314073" y="2555612"/>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7" name="Rectangle 6"/>
          <p:cNvSpPr txBox="1">
            <a:spLocks noChangeArrowheads="1"/>
          </p:cNvSpPr>
          <p:nvPr/>
        </p:nvSpPr>
        <p:spPr>
          <a:xfrm>
            <a:off x="237760" y="116632"/>
            <a:ext cx="8229600" cy="792088"/>
          </a:xfrm>
          <a:prstGeom prst="rect">
            <a:avLst/>
          </a:prstGeom>
          <a:solidFill>
            <a:srgbClr val="FFFF00"/>
          </a:solidFill>
          <a:ln>
            <a:solidFill>
              <a:schemeClr val="tx1"/>
            </a:solidFill>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dirty="0"/>
              <a:t>ACCIÓN DE DESACOPLANTES: DNF</a:t>
            </a:r>
          </a:p>
          <a:p>
            <a:endParaRPr lang="es-ES" altLang="es-AR" sz="3200" b="1" dirty="0" smtClean="0"/>
          </a:p>
        </p:txBody>
      </p:sp>
      <p:sp>
        <p:nvSpPr>
          <p:cNvPr id="2" name="1 CuadroTexto"/>
          <p:cNvSpPr txBox="1"/>
          <p:nvPr/>
        </p:nvSpPr>
        <p:spPr>
          <a:xfrm>
            <a:off x="4045417" y="6165304"/>
            <a:ext cx="4882941" cy="646331"/>
          </a:xfrm>
          <a:prstGeom prst="rect">
            <a:avLst/>
          </a:prstGeom>
          <a:solidFill>
            <a:schemeClr val="accent1">
              <a:lumMod val="20000"/>
              <a:lumOff val="80000"/>
            </a:schemeClr>
          </a:solidFill>
        </p:spPr>
        <p:txBody>
          <a:bodyPr wrap="square" rtlCol="0">
            <a:spAutoFit/>
          </a:bodyPr>
          <a:lstStyle/>
          <a:p>
            <a:r>
              <a:rPr lang="es-AR" b="1" dirty="0" smtClean="0"/>
              <a:t>La energía liberada por el transporte electrónico se pierde como calor</a:t>
            </a:r>
            <a:endParaRPr lang="es-AR" b="1" dirty="0"/>
          </a:p>
        </p:txBody>
      </p:sp>
    </p:spTree>
    <p:extLst>
      <p:ext uri="{BB962C8B-B14F-4D97-AF65-F5344CB8AC3E}">
        <p14:creationId xmlns:p14="http://schemas.microsoft.com/office/powerpoint/2010/main" val="305395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347 -0.04437 C 0.00781 -0.06101 0.01094 -0.07742 0.01892 -0.09221 C 0.03229 -0.11694 0.06562 -0.11994 0.08559 -0.12295 C 0.08906 -0.1241 0.09271 -0.1241 0.09583 -0.12618 C 0.09965 -0.12873 0.10191 -0.13497 0.10607 -0.13658 C 0.11423 -0.13982 0.12309 -0.13866 0.1316 -0.13982 C 0.16371 -0.15045 0.19618 -0.159 0.22916 -0.16385 C 0.25069 -0.1828 0.27326 -0.18488 0.29826 -0.18766 C 0.30955 -0.1976 0.32083 -0.19852 0.3342 -0.20129 C 0.35139 -0.20014 0.36875 -0.20199 0.38559 -0.19806 C 0.38923 -0.19713 0.39045 -0.19089 0.39323 -0.18766 C 0.40469 -0.17472 0.39757 -0.18789 0.40868 -0.17056 C 0.4151 -0.16016 0.41771 -0.14768 0.42396 -0.13658 C 0.42482 -0.13312 0.42517 -0.12942 0.42656 -0.12618 C 0.42951 -0.11902 0.4368 -0.10585 0.4368 -0.10585 C 0.44062 -0.09106 0.44323 -0.07626 0.44687 -0.06147 C 0.45052 -0.02843 0.44965 -0.04553 0.44965 -0.01017 L 0.4342 -0.04091 " pathEditMode="relative" ptsTypes="ffffffffffffffffAA">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72222E-6 -3.10608E-6 L -0.00572 -0.54633 " pathEditMode="relative" rAng="0" ptsTypes="AA">
                                      <p:cBhvr>
                                        <p:cTn id="10" dur="2000" fill="hold"/>
                                        <p:tgtEl>
                                          <p:spTgt spid="9"/>
                                        </p:tgtEl>
                                        <p:attrNameLst>
                                          <p:attrName>ppt_x</p:attrName>
                                          <p:attrName>ppt_y</p:attrName>
                                        </p:attrNameLst>
                                      </p:cBhvr>
                                      <p:rCtr x="-295" y="-2731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04687 -3.47816E-6 L -0.0526 -0.54633 " pathEditMode="relative" rAng="0" ptsTypes="AA">
                                      <p:cBhvr>
                                        <p:cTn id="14" dur="2000" fill="hold"/>
                                        <p:tgtEl>
                                          <p:spTgt spid="14"/>
                                        </p:tgtEl>
                                        <p:attrNameLst>
                                          <p:attrName>ppt_x</p:attrName>
                                          <p:attrName>ppt_y</p:attrName>
                                        </p:attrNameLst>
                                      </p:cBhvr>
                                      <p:rCtr x="-295" y="-273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72222E-6 -3.10608E-6 L -0.00572 -0.54633 " pathEditMode="relative" rAng="0" ptsTypes="AA">
                                      <p:cBhvr>
                                        <p:cTn id="18" dur="2000" fill="hold"/>
                                        <p:tgtEl>
                                          <p:spTgt spid="15"/>
                                        </p:tgtEl>
                                        <p:attrNameLst>
                                          <p:attrName>ppt_x</p:attrName>
                                          <p:attrName>ppt_y</p:attrName>
                                        </p:attrNameLst>
                                      </p:cBhvr>
                                      <p:rCtr x="-295" y="-27317"/>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2.77778E-6 -4.74925E-6 L -0.00191 0.54981 " pathEditMode="relative" rAng="0" ptsTypes="AA">
                                      <p:cBhvr>
                                        <p:cTn id="22" dur="2000" fill="hold"/>
                                        <p:tgtEl>
                                          <p:spTgt spid="19"/>
                                        </p:tgtEl>
                                        <p:attrNameLst>
                                          <p:attrName>ppt_x</p:attrName>
                                          <p:attrName>ppt_y</p:attrName>
                                        </p:attrNameLst>
                                      </p:cBhvr>
                                      <p:rCtr x="-104" y="27479"/>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66667E-6 -5.77768E-7 L -0.0099 0.54449 " pathEditMode="relative" rAng="0" ptsTypes="AA">
                                      <p:cBhvr>
                                        <p:cTn id="26" dur="2000" fill="hold"/>
                                        <p:tgtEl>
                                          <p:spTgt spid="23"/>
                                        </p:tgtEl>
                                        <p:attrNameLst>
                                          <p:attrName>ppt_x</p:attrName>
                                          <p:attrName>ppt_y</p:attrName>
                                        </p:attrNameLst>
                                      </p:cBhvr>
                                      <p:rCtr x="-503" y="27224"/>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1.66667E-6 -6.86388E-7 L -0.00955 0.51953 " pathEditMode="relative" rAng="0" ptsTypes="AA">
                                      <p:cBhvr>
                                        <p:cTn id="30" dur="2000" fill="hold"/>
                                        <p:tgtEl>
                                          <p:spTgt spid="24"/>
                                        </p:tgtEl>
                                        <p:attrNameLst>
                                          <p:attrName>ppt_x</p:attrName>
                                          <p:attrName>ppt_y</p:attrName>
                                        </p:attrNameLst>
                                      </p:cBhvr>
                                      <p:rCtr x="-486" y="25976"/>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animBg="1"/>
      <p:bldP spid="15" grpId="0" animBg="1"/>
      <p:bldP spid="19" grpId="0" animBg="1"/>
      <p:bldP spid="22" grpId="0" animBg="1"/>
      <p:bldP spid="23" grpId="0" animBg="1"/>
      <p:bldP spid="24" grpId="0" animBg="1"/>
      <p:bldP spid="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2267744" y="478413"/>
            <a:ext cx="4680520" cy="5932532"/>
            <a:chOff x="2267744" y="478413"/>
            <a:chExt cx="4680520" cy="5932532"/>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6400" y="711200"/>
              <a:ext cx="3251200" cy="5435600"/>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2267744" y="5435932"/>
              <a:ext cx="2016224" cy="461665"/>
            </a:xfrm>
            <a:prstGeom prst="rect">
              <a:avLst/>
            </a:prstGeom>
            <a:solidFill>
              <a:srgbClr val="FFFF00"/>
            </a:solidFill>
          </p:spPr>
          <p:txBody>
            <a:bodyPr wrap="square" rtlCol="0">
              <a:spAutoFit/>
            </a:bodyPr>
            <a:lstStyle/>
            <a:p>
              <a:r>
                <a:rPr lang="es-AR" sz="2400" b="1" dirty="0" err="1" smtClean="0"/>
                <a:t>termogenina</a:t>
              </a:r>
              <a:endParaRPr lang="es-AR" sz="2400" b="1" dirty="0"/>
            </a:p>
          </p:txBody>
        </p:sp>
        <p:sp>
          <p:nvSpPr>
            <p:cNvPr id="4" name="3 CuadroTexto"/>
            <p:cNvSpPr txBox="1"/>
            <p:nvPr/>
          </p:nvSpPr>
          <p:spPr>
            <a:xfrm>
              <a:off x="5364088" y="5949280"/>
              <a:ext cx="1080120" cy="461665"/>
            </a:xfrm>
            <a:prstGeom prst="rect">
              <a:avLst/>
            </a:prstGeom>
            <a:solidFill>
              <a:srgbClr val="FFFF00"/>
            </a:solidFill>
          </p:spPr>
          <p:txBody>
            <a:bodyPr wrap="square" rtlCol="0">
              <a:spAutoFit/>
            </a:bodyPr>
            <a:lstStyle/>
            <a:p>
              <a:r>
                <a:rPr lang="es-AR" sz="2400" b="1" dirty="0" smtClean="0">
                  <a:solidFill>
                    <a:srgbClr val="FF0000"/>
                  </a:solidFill>
                </a:rPr>
                <a:t>CALOR</a:t>
              </a:r>
              <a:endParaRPr lang="es-AR" sz="2400" b="1" dirty="0">
                <a:solidFill>
                  <a:srgbClr val="FF0000"/>
                </a:solidFill>
              </a:endParaRPr>
            </a:p>
          </p:txBody>
        </p:sp>
        <p:sp>
          <p:nvSpPr>
            <p:cNvPr id="5" name="4 CuadroTexto"/>
            <p:cNvSpPr txBox="1"/>
            <p:nvPr/>
          </p:nvSpPr>
          <p:spPr>
            <a:xfrm>
              <a:off x="2339752" y="548680"/>
              <a:ext cx="1872208" cy="646331"/>
            </a:xfrm>
            <a:prstGeom prst="rect">
              <a:avLst/>
            </a:prstGeom>
            <a:solidFill>
              <a:schemeClr val="bg1"/>
            </a:solidFill>
          </p:spPr>
          <p:txBody>
            <a:bodyPr wrap="square" rtlCol="0">
              <a:spAutoFit/>
            </a:bodyPr>
            <a:lstStyle/>
            <a:p>
              <a:r>
                <a:rPr lang="es-AR" dirty="0" smtClean="0"/>
                <a:t>Espacio </a:t>
              </a:r>
              <a:r>
                <a:rPr lang="es-AR" dirty="0" err="1" smtClean="0"/>
                <a:t>intermembrana</a:t>
              </a:r>
              <a:endParaRPr lang="es-AR" dirty="0"/>
            </a:p>
          </p:txBody>
        </p:sp>
        <p:sp>
          <p:nvSpPr>
            <p:cNvPr id="6" name="5 CuadroTexto"/>
            <p:cNvSpPr txBox="1"/>
            <p:nvPr/>
          </p:nvSpPr>
          <p:spPr>
            <a:xfrm>
              <a:off x="5220072" y="478413"/>
              <a:ext cx="1728192" cy="646331"/>
            </a:xfrm>
            <a:prstGeom prst="rect">
              <a:avLst/>
            </a:prstGeom>
            <a:solidFill>
              <a:schemeClr val="bg1"/>
            </a:solidFill>
          </p:spPr>
          <p:txBody>
            <a:bodyPr wrap="square" rtlCol="0">
              <a:spAutoFit/>
            </a:bodyPr>
            <a:lstStyle/>
            <a:p>
              <a:r>
                <a:rPr lang="es-AR" dirty="0" smtClean="0"/>
                <a:t>Matriz mitocondrial</a:t>
              </a:r>
              <a:endParaRPr lang="es-AR" dirty="0"/>
            </a:p>
          </p:txBody>
        </p:sp>
      </p:grpSp>
    </p:spTree>
    <p:extLst>
      <p:ext uri="{BB962C8B-B14F-4D97-AF65-F5344CB8AC3E}">
        <p14:creationId xmlns:p14="http://schemas.microsoft.com/office/powerpoint/2010/main" val="25552937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solidFill>
            <a:srgbClr val="FFFF00"/>
          </a:solidFill>
        </p:spPr>
        <p:txBody>
          <a:bodyPr/>
          <a:lstStyle/>
          <a:p>
            <a:pPr>
              <a:tabLst>
                <a:tab pos="2057400" algn="l"/>
              </a:tabLst>
            </a:pPr>
            <a:r>
              <a:rPr lang="es-AR" b="1" dirty="0" smtClean="0"/>
              <a:t>Relación P/O</a:t>
            </a:r>
            <a:endParaRPr lang="es-AR" b="1" dirty="0"/>
          </a:p>
        </p:txBody>
      </p:sp>
      <p:sp>
        <p:nvSpPr>
          <p:cNvPr id="4" name="3 Marcador de contenido"/>
          <p:cNvSpPr>
            <a:spLocks noGrp="1"/>
          </p:cNvSpPr>
          <p:nvPr>
            <p:ph idx="1"/>
          </p:nvPr>
        </p:nvSpPr>
        <p:spPr/>
        <p:txBody>
          <a:bodyPr/>
          <a:lstStyle/>
          <a:p>
            <a:r>
              <a:rPr lang="es-AR" dirty="0" smtClean="0"/>
              <a:t>Mitocondrias + sustrato oxidable.</a:t>
            </a:r>
          </a:p>
          <a:p>
            <a:r>
              <a:rPr lang="es-AR" dirty="0" smtClean="0"/>
              <a:t>Consumo de Pi y O</a:t>
            </a:r>
            <a:r>
              <a:rPr lang="es-AR" baseline="-25000" dirty="0" smtClean="0"/>
              <a:t>2</a:t>
            </a:r>
            <a:r>
              <a:rPr lang="es-AR" dirty="0" smtClean="0"/>
              <a:t> </a:t>
            </a:r>
          </a:p>
          <a:p>
            <a:r>
              <a:rPr lang="es-AR" dirty="0" smtClean="0"/>
              <a:t>Sustrato oxidable + deshidrogenasa NAD dependiente: NADH + H</a:t>
            </a:r>
            <a:r>
              <a:rPr lang="es-AR" baseline="30000" dirty="0" smtClean="0"/>
              <a:t>+</a:t>
            </a:r>
            <a:endParaRPr lang="es-AR" dirty="0" smtClean="0"/>
          </a:p>
          <a:p>
            <a:endParaRPr lang="es-AR" dirty="0"/>
          </a:p>
          <a:p>
            <a:r>
              <a:rPr lang="es-AR" dirty="0"/>
              <a:t>Sustrato oxidable + deshidrogenasa F</a:t>
            </a:r>
            <a:r>
              <a:rPr lang="es-AR" dirty="0" smtClean="0"/>
              <a:t>AD </a:t>
            </a:r>
            <a:r>
              <a:rPr lang="es-AR" dirty="0"/>
              <a:t>dependiente</a:t>
            </a:r>
            <a:r>
              <a:rPr lang="es-AR" dirty="0" smtClean="0"/>
              <a:t>:</a:t>
            </a:r>
            <a:r>
              <a:rPr lang="es-AR" dirty="0"/>
              <a:t> </a:t>
            </a:r>
            <a:r>
              <a:rPr lang="es-AR" dirty="0" smtClean="0"/>
              <a:t>FADH </a:t>
            </a:r>
          </a:p>
          <a:p>
            <a:pPr marL="0" indent="0">
              <a:buNone/>
            </a:pPr>
            <a:endParaRPr lang="es-AR" baseline="-25000" dirty="0"/>
          </a:p>
        </p:txBody>
      </p:sp>
      <p:cxnSp>
        <p:nvCxnSpPr>
          <p:cNvPr id="6" name="5 Conector recto de flecha"/>
          <p:cNvCxnSpPr/>
          <p:nvPr/>
        </p:nvCxnSpPr>
        <p:spPr>
          <a:xfrm>
            <a:off x="5004048" y="3645024"/>
            <a:ext cx="21602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5076056" y="3356992"/>
            <a:ext cx="2088232" cy="369332"/>
          </a:xfrm>
          <a:prstGeom prst="rect">
            <a:avLst/>
          </a:prstGeom>
          <a:noFill/>
        </p:spPr>
        <p:txBody>
          <a:bodyPr wrap="square" rtlCol="0">
            <a:spAutoFit/>
          </a:bodyPr>
          <a:lstStyle/>
          <a:p>
            <a:r>
              <a:rPr lang="es-AR" dirty="0" smtClean="0"/>
              <a:t>Cadena respiratoria</a:t>
            </a:r>
            <a:endParaRPr lang="es-AR" dirty="0"/>
          </a:p>
        </p:txBody>
      </p:sp>
      <p:sp>
        <p:nvSpPr>
          <p:cNvPr id="10" name="9 CuadroTexto"/>
          <p:cNvSpPr txBox="1"/>
          <p:nvPr/>
        </p:nvSpPr>
        <p:spPr>
          <a:xfrm>
            <a:off x="7164288" y="3356992"/>
            <a:ext cx="1512168" cy="461665"/>
          </a:xfrm>
          <a:prstGeom prst="rect">
            <a:avLst/>
          </a:prstGeom>
          <a:solidFill>
            <a:srgbClr val="FFFF00"/>
          </a:solidFill>
        </p:spPr>
        <p:txBody>
          <a:bodyPr wrap="square" rtlCol="0">
            <a:spAutoFit/>
          </a:bodyPr>
          <a:lstStyle/>
          <a:p>
            <a:r>
              <a:rPr lang="es-AR" sz="2400" b="1" dirty="0" smtClean="0">
                <a:solidFill>
                  <a:srgbClr val="FF0000"/>
                </a:solidFill>
              </a:rPr>
              <a:t>P/O= 3/1</a:t>
            </a:r>
            <a:endParaRPr lang="es-AR" sz="2400" b="1" dirty="0">
              <a:solidFill>
                <a:srgbClr val="FF0000"/>
              </a:solidFill>
            </a:endParaRPr>
          </a:p>
        </p:txBody>
      </p:sp>
      <p:sp>
        <p:nvSpPr>
          <p:cNvPr id="11" name="10 CuadroTexto"/>
          <p:cNvSpPr txBox="1"/>
          <p:nvPr/>
        </p:nvSpPr>
        <p:spPr>
          <a:xfrm>
            <a:off x="4248708" y="4941168"/>
            <a:ext cx="2088232" cy="369332"/>
          </a:xfrm>
          <a:prstGeom prst="rect">
            <a:avLst/>
          </a:prstGeom>
          <a:noFill/>
        </p:spPr>
        <p:txBody>
          <a:bodyPr wrap="square" rtlCol="0">
            <a:spAutoFit/>
          </a:bodyPr>
          <a:lstStyle/>
          <a:p>
            <a:r>
              <a:rPr lang="es-AR" dirty="0" smtClean="0"/>
              <a:t>Cadena respiratoria</a:t>
            </a:r>
            <a:endParaRPr lang="es-AR" dirty="0"/>
          </a:p>
        </p:txBody>
      </p:sp>
      <p:cxnSp>
        <p:nvCxnSpPr>
          <p:cNvPr id="13" name="12 Conector recto de flecha"/>
          <p:cNvCxnSpPr/>
          <p:nvPr/>
        </p:nvCxnSpPr>
        <p:spPr>
          <a:xfrm>
            <a:off x="4248708" y="5301208"/>
            <a:ext cx="24115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6876256" y="5125834"/>
            <a:ext cx="1440160" cy="461665"/>
          </a:xfrm>
          <a:prstGeom prst="rect">
            <a:avLst/>
          </a:prstGeom>
          <a:solidFill>
            <a:srgbClr val="FFFF00"/>
          </a:solidFill>
        </p:spPr>
        <p:txBody>
          <a:bodyPr wrap="square" rtlCol="0">
            <a:spAutoFit/>
          </a:bodyPr>
          <a:lstStyle/>
          <a:p>
            <a:r>
              <a:rPr lang="es-AR" sz="2400" b="1" dirty="0" smtClean="0">
                <a:solidFill>
                  <a:srgbClr val="FF0000"/>
                </a:solidFill>
              </a:rPr>
              <a:t>P/O= 2/1</a:t>
            </a:r>
            <a:endParaRPr lang="es-AR" sz="2400" b="1" dirty="0">
              <a:solidFill>
                <a:srgbClr val="FF0000"/>
              </a:solidFill>
            </a:endParaRPr>
          </a:p>
        </p:txBody>
      </p:sp>
    </p:spTree>
    <p:extLst>
      <p:ext uri="{BB962C8B-B14F-4D97-AF65-F5344CB8AC3E}">
        <p14:creationId xmlns:p14="http://schemas.microsoft.com/office/powerpoint/2010/main" val="20643963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9750" y="333375"/>
            <a:ext cx="8229600" cy="1143000"/>
          </a:xfrm>
          <a:solidFill>
            <a:srgbClr val="FFFF00"/>
          </a:solidFill>
          <a:ln>
            <a:solidFill>
              <a:schemeClr val="tx1"/>
            </a:solidFill>
            <a:miter lim="800000"/>
            <a:headEnd/>
            <a:tailEnd/>
          </a:ln>
        </p:spPr>
        <p:txBody>
          <a:bodyPr/>
          <a:lstStyle/>
          <a:p>
            <a:pPr eaLnBrk="1" hangingPunct="1"/>
            <a:r>
              <a:rPr lang="es-ES" altLang="es-AR" sz="3200" dirty="0" smtClean="0"/>
              <a:t>Relación P/O en presencia de Inhibidores</a:t>
            </a:r>
          </a:p>
        </p:txBody>
      </p:sp>
      <p:sp>
        <p:nvSpPr>
          <p:cNvPr id="37891" name="Rectangle 3"/>
          <p:cNvSpPr>
            <a:spLocks noGrp="1" noChangeArrowheads="1"/>
          </p:cNvSpPr>
          <p:nvPr>
            <p:ph type="body" idx="1"/>
          </p:nvPr>
        </p:nvSpPr>
        <p:spPr>
          <a:xfrm>
            <a:off x="457200" y="2646363"/>
            <a:ext cx="3178175" cy="604837"/>
          </a:xfrm>
          <a:solidFill>
            <a:schemeClr val="bg1"/>
          </a:solidFill>
          <a:ln>
            <a:solidFill>
              <a:schemeClr val="tx1"/>
            </a:solidFill>
          </a:ln>
        </p:spPr>
        <p:txBody>
          <a:bodyPr>
            <a:noAutofit/>
          </a:bodyPr>
          <a:lstStyle/>
          <a:p>
            <a:pPr marL="0" indent="0" eaLnBrk="1" hangingPunct="1">
              <a:lnSpc>
                <a:spcPct val="80000"/>
              </a:lnSpc>
              <a:buNone/>
            </a:pPr>
            <a:r>
              <a:rPr lang="es-ES" altLang="es-AR" sz="2800" b="1" dirty="0" smtClean="0"/>
              <a:t>Sustrato: NADH</a:t>
            </a:r>
          </a:p>
          <a:p>
            <a:pPr eaLnBrk="1" hangingPunct="1">
              <a:lnSpc>
                <a:spcPct val="80000"/>
              </a:lnSpc>
              <a:buFontTx/>
              <a:buNone/>
            </a:pPr>
            <a:r>
              <a:rPr lang="es-ES" altLang="es-AR" sz="2800" b="1" dirty="0" smtClean="0"/>
              <a:t>     </a:t>
            </a:r>
            <a:endParaRPr lang="es-ES" altLang="es-AR" sz="2800" b="1" baseline="30000" dirty="0" smtClean="0"/>
          </a:p>
          <a:p>
            <a:pPr eaLnBrk="1" hangingPunct="1">
              <a:lnSpc>
                <a:spcPct val="80000"/>
              </a:lnSpc>
              <a:buFontTx/>
              <a:buNone/>
            </a:pPr>
            <a:endParaRPr lang="es-ES" altLang="es-AR" sz="2800" b="1" dirty="0" smtClean="0"/>
          </a:p>
        </p:txBody>
      </p:sp>
      <p:sp>
        <p:nvSpPr>
          <p:cNvPr id="37892" name="Line 4"/>
          <p:cNvSpPr>
            <a:spLocks noChangeShapeType="1"/>
          </p:cNvSpPr>
          <p:nvPr/>
        </p:nvSpPr>
        <p:spPr bwMode="auto">
          <a:xfrm>
            <a:off x="1835150" y="3324225"/>
            <a:ext cx="0" cy="10795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893" name="Text Box 5"/>
          <p:cNvSpPr txBox="1">
            <a:spLocks noChangeArrowheads="1"/>
          </p:cNvSpPr>
          <p:nvPr/>
        </p:nvSpPr>
        <p:spPr bwMode="auto">
          <a:xfrm>
            <a:off x="431800" y="3538538"/>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Sin Inhibidor</a:t>
            </a:r>
            <a:endParaRPr lang="es-ES" altLang="es-AR"/>
          </a:p>
        </p:txBody>
      </p:sp>
      <p:sp>
        <p:nvSpPr>
          <p:cNvPr id="37894" name="Text Box 6"/>
          <p:cNvSpPr txBox="1">
            <a:spLocks noChangeArrowheads="1"/>
          </p:cNvSpPr>
          <p:nvPr/>
        </p:nvSpPr>
        <p:spPr bwMode="auto">
          <a:xfrm>
            <a:off x="1116013" y="4475163"/>
            <a:ext cx="1511300"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3/1</a:t>
            </a:r>
            <a:endParaRPr lang="es-ES" altLang="es-AR"/>
          </a:p>
        </p:txBody>
      </p:sp>
      <p:sp>
        <p:nvSpPr>
          <p:cNvPr id="37895" name="Text Box 7"/>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896" name="Text Box 8"/>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897" name="Text Box 9"/>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 DESACOPLANTES</a:t>
            </a:r>
            <a:endParaRPr lang="es-ES" altLang="es-AR"/>
          </a:p>
        </p:txBody>
      </p:sp>
      <p:sp>
        <p:nvSpPr>
          <p:cNvPr id="37898" name="Rectangle 11"/>
          <p:cNvSpPr>
            <a:spLocks noChangeArrowheads="1"/>
          </p:cNvSpPr>
          <p:nvPr/>
        </p:nvSpPr>
        <p:spPr bwMode="auto">
          <a:xfrm>
            <a:off x="7092950" y="4076700"/>
            <a:ext cx="1247775" cy="376238"/>
          </a:xfrm>
          <a:prstGeom prst="rect">
            <a:avLst/>
          </a:prstGeom>
          <a:solidFill>
            <a:schemeClr val="bg1"/>
          </a:solidFill>
          <a:ln w="9525">
            <a:solidFill>
              <a:srgbClr val="F42B0A"/>
            </a:solidFill>
            <a:miter lim="800000"/>
            <a:headEnd/>
            <a:tailEnd/>
          </a:ln>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   e-   e-</a:t>
            </a:r>
            <a:r>
              <a:rPr lang="es-ES" altLang="es-AR">
                <a:solidFill>
                  <a:srgbClr val="F42B0A"/>
                </a:solidFill>
              </a:rPr>
              <a:t> </a:t>
            </a:r>
          </a:p>
        </p:txBody>
      </p:sp>
      <p:sp>
        <p:nvSpPr>
          <p:cNvPr id="37899" name="Text Box 13"/>
          <p:cNvSpPr txBox="1">
            <a:spLocks noChangeArrowheads="1"/>
          </p:cNvSpPr>
          <p:nvPr/>
        </p:nvSpPr>
        <p:spPr bwMode="auto">
          <a:xfrm>
            <a:off x="6732588" y="1700213"/>
            <a:ext cx="12969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0</a:t>
            </a:r>
            <a:endParaRPr lang="es-ES" altLang="es-AR"/>
          </a:p>
        </p:txBody>
      </p:sp>
      <p:sp>
        <p:nvSpPr>
          <p:cNvPr id="37900" name="Text Box 14"/>
          <p:cNvSpPr txBox="1">
            <a:spLocks noChangeArrowheads="1"/>
          </p:cNvSpPr>
          <p:nvPr/>
        </p:nvSpPr>
        <p:spPr bwMode="auto">
          <a:xfrm>
            <a:off x="6948488" y="3429000"/>
            <a:ext cx="15128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3/1</a:t>
            </a:r>
            <a:endParaRPr lang="es-ES" altLang="es-AR"/>
          </a:p>
        </p:txBody>
      </p:sp>
      <p:sp>
        <p:nvSpPr>
          <p:cNvPr id="37901" name="Text Box 15"/>
          <p:cNvSpPr txBox="1">
            <a:spLocks noChangeArrowheads="1"/>
          </p:cNvSpPr>
          <p:nvPr/>
        </p:nvSpPr>
        <p:spPr bwMode="auto">
          <a:xfrm>
            <a:off x="3851275" y="5373688"/>
            <a:ext cx="1584325"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0/1</a:t>
            </a:r>
            <a:endParaRPr lang="es-ES" altLang="es-AR"/>
          </a:p>
        </p:txBody>
      </p:sp>
      <p:grpSp>
        <p:nvGrpSpPr>
          <p:cNvPr id="37902" name="Group 16"/>
          <p:cNvGrpSpPr>
            <a:grpSpLocks/>
          </p:cNvGrpSpPr>
          <p:nvPr/>
        </p:nvGrpSpPr>
        <p:grpSpPr bwMode="auto">
          <a:xfrm>
            <a:off x="6804025" y="2276475"/>
            <a:ext cx="2089150" cy="792163"/>
            <a:chOff x="4286" y="1752"/>
            <a:chExt cx="1316" cy="499"/>
          </a:xfrm>
        </p:grpSpPr>
        <p:sp>
          <p:nvSpPr>
            <p:cNvPr id="37923" name="Text Box 17"/>
            <p:cNvSpPr txBox="1">
              <a:spLocks noChangeArrowheads="1"/>
            </p:cNvSpPr>
            <p:nvPr/>
          </p:nvSpPr>
          <p:spPr bwMode="auto">
            <a:xfrm>
              <a:off x="4286" y="1842"/>
              <a:ext cx="1316" cy="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dirty="0">
                  <a:solidFill>
                    <a:srgbClr val="F42B0A"/>
                  </a:solidFill>
                </a:rPr>
                <a:t>e</a:t>
              </a:r>
              <a:r>
                <a:rPr lang="es-ES" altLang="es-AR" b="1" baseline="30000" dirty="0">
                  <a:solidFill>
                    <a:srgbClr val="F42B0A"/>
                  </a:solidFill>
                </a:rPr>
                <a:t>-   </a:t>
              </a:r>
              <a:r>
                <a:rPr lang="es-ES" altLang="es-AR" b="1" dirty="0">
                  <a:solidFill>
                    <a:srgbClr val="F42B0A"/>
                  </a:solidFill>
                </a:rPr>
                <a:t>e</a:t>
              </a:r>
              <a:r>
                <a:rPr lang="es-ES" altLang="es-AR" b="1" baseline="30000" dirty="0">
                  <a:solidFill>
                    <a:srgbClr val="F42B0A"/>
                  </a:solidFill>
                </a:rPr>
                <a:t>-   </a:t>
              </a:r>
              <a:r>
                <a:rPr lang="es-ES" altLang="es-AR" b="1" dirty="0">
                  <a:solidFill>
                    <a:srgbClr val="F42B0A"/>
                  </a:solidFill>
                </a:rPr>
                <a:t>e</a:t>
              </a:r>
              <a:r>
                <a:rPr lang="es-ES" altLang="es-AR" b="1" baseline="30000" dirty="0">
                  <a:solidFill>
                    <a:srgbClr val="F42B0A"/>
                  </a:solidFill>
                </a:rPr>
                <a:t>-</a:t>
              </a:r>
              <a:r>
                <a:rPr lang="es-ES" altLang="es-AR" b="1" dirty="0">
                  <a:solidFill>
                    <a:srgbClr val="F42B0A"/>
                  </a:solidFill>
                </a:rPr>
                <a:t> </a:t>
              </a:r>
              <a:r>
                <a:rPr lang="es-ES" altLang="es-AR" b="1" dirty="0" smtClean="0"/>
                <a:t>(Q al O2)</a:t>
              </a:r>
              <a:endParaRPr lang="es-ES" altLang="es-AR" dirty="0"/>
            </a:p>
          </p:txBody>
        </p:sp>
        <p:sp>
          <p:nvSpPr>
            <p:cNvPr id="37924" name="Line 18"/>
            <p:cNvSpPr>
              <a:spLocks noChangeShapeType="1"/>
            </p:cNvSpPr>
            <p:nvPr/>
          </p:nvSpPr>
          <p:spPr bwMode="auto">
            <a:xfrm flipH="1">
              <a:off x="4422" y="1752"/>
              <a:ext cx="771" cy="499"/>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7925" name="Line 19"/>
            <p:cNvSpPr>
              <a:spLocks noChangeShapeType="1"/>
            </p:cNvSpPr>
            <p:nvPr/>
          </p:nvSpPr>
          <p:spPr bwMode="auto">
            <a:xfrm>
              <a:off x="4468" y="1752"/>
              <a:ext cx="725" cy="499"/>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7903" name="Text Box 20"/>
          <p:cNvSpPr txBox="1">
            <a:spLocks noChangeArrowheads="1"/>
          </p:cNvSpPr>
          <p:nvPr/>
        </p:nvSpPr>
        <p:spPr bwMode="auto">
          <a:xfrm>
            <a:off x="1979613" y="3357563"/>
            <a:ext cx="57626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a:t>
            </a:r>
            <a:r>
              <a:rPr lang="es-ES" altLang="es-AR" b="1" baseline="30000">
                <a:solidFill>
                  <a:srgbClr val="F42B0A"/>
                </a:solidFill>
              </a:rPr>
              <a:t>-</a:t>
            </a:r>
            <a:endParaRPr lang="es-ES" altLang="es-AR"/>
          </a:p>
        </p:txBody>
      </p:sp>
      <p:sp>
        <p:nvSpPr>
          <p:cNvPr id="37904" name="Line 21"/>
          <p:cNvSpPr>
            <a:spLocks noChangeShapeType="1"/>
          </p:cNvSpPr>
          <p:nvPr/>
        </p:nvSpPr>
        <p:spPr bwMode="auto">
          <a:xfrm>
            <a:off x="3635375" y="3357563"/>
            <a:ext cx="0" cy="1366837"/>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5" name="Line 22"/>
          <p:cNvSpPr>
            <a:spLocks noChangeShapeType="1"/>
          </p:cNvSpPr>
          <p:nvPr/>
        </p:nvSpPr>
        <p:spPr bwMode="auto">
          <a:xfrm>
            <a:off x="4067175" y="3213100"/>
            <a:ext cx="504825" cy="4318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6" name="Line 23"/>
          <p:cNvSpPr>
            <a:spLocks noChangeShapeType="1"/>
          </p:cNvSpPr>
          <p:nvPr/>
        </p:nvSpPr>
        <p:spPr bwMode="auto">
          <a:xfrm flipV="1">
            <a:off x="3924300" y="2420938"/>
            <a:ext cx="649288" cy="214312"/>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7" name="AutoShape 24"/>
          <p:cNvSpPr>
            <a:spLocks/>
          </p:cNvSpPr>
          <p:nvPr/>
        </p:nvSpPr>
        <p:spPr bwMode="auto">
          <a:xfrm>
            <a:off x="6516688" y="1557338"/>
            <a:ext cx="144462" cy="1368425"/>
          </a:xfrm>
          <a:prstGeom prst="leftBrace">
            <a:avLst>
              <a:gd name="adj1" fmla="val 7893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7908" name="AutoShape 25"/>
          <p:cNvSpPr>
            <a:spLocks/>
          </p:cNvSpPr>
          <p:nvPr/>
        </p:nvSpPr>
        <p:spPr bwMode="auto">
          <a:xfrm>
            <a:off x="6588125" y="3429000"/>
            <a:ext cx="144463" cy="1223963"/>
          </a:xfrm>
          <a:prstGeom prst="leftBrace">
            <a:avLst>
              <a:gd name="adj1" fmla="val 70604"/>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7909" name="Text Box 26"/>
          <p:cNvSpPr txBox="1">
            <a:spLocks noChangeArrowheads="1"/>
          </p:cNvSpPr>
          <p:nvPr/>
        </p:nvSpPr>
        <p:spPr bwMode="auto">
          <a:xfrm>
            <a:off x="3419475" y="5949950"/>
            <a:ext cx="2232025" cy="650875"/>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   e-   e-</a:t>
            </a:r>
            <a:r>
              <a:rPr lang="es-ES" altLang="es-AR"/>
              <a:t> </a:t>
            </a:r>
            <a:r>
              <a:rPr lang="es-ES" altLang="es-AR" b="1">
                <a:solidFill>
                  <a:srgbClr val="F42B0A"/>
                </a:solidFill>
              </a:rPr>
              <a:t>e-   e-   e-</a:t>
            </a:r>
            <a:r>
              <a:rPr lang="es-ES" altLang="es-AR"/>
              <a:t> </a:t>
            </a:r>
            <a:r>
              <a:rPr lang="es-ES" altLang="es-AR" b="1"/>
              <a:t>(Q al O2)</a:t>
            </a:r>
            <a:endParaRPr lang="es-ES" altLang="es-AR"/>
          </a:p>
        </p:txBody>
      </p:sp>
      <p:sp>
        <p:nvSpPr>
          <p:cNvPr id="37910" name="Line 27"/>
          <p:cNvSpPr>
            <a:spLocks noChangeShapeType="1"/>
          </p:cNvSpPr>
          <p:nvPr/>
        </p:nvSpPr>
        <p:spPr bwMode="auto">
          <a:xfrm>
            <a:off x="4427538" y="5157788"/>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11" name="Text Box 28"/>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912" name="Text Box 29"/>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913" name="Text Box 30"/>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 DESACOPLANTES</a:t>
            </a:r>
            <a:endParaRPr lang="es-ES" altLang="es-AR"/>
          </a:p>
        </p:txBody>
      </p:sp>
      <p:sp>
        <p:nvSpPr>
          <p:cNvPr id="37914" name="Text Box 31"/>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915" name="Text Box 32"/>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916" name="Text Box 33"/>
          <p:cNvSpPr txBox="1">
            <a:spLocks noChangeArrowheads="1"/>
          </p:cNvSpPr>
          <p:nvPr/>
        </p:nvSpPr>
        <p:spPr bwMode="auto">
          <a:xfrm>
            <a:off x="431800" y="3538538"/>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Sin Inhibidor</a:t>
            </a:r>
            <a:endParaRPr lang="es-ES" altLang="es-AR">
              <a:solidFill>
                <a:srgbClr val="0000FF"/>
              </a:solidFill>
            </a:endParaRPr>
          </a:p>
        </p:txBody>
      </p:sp>
      <p:sp>
        <p:nvSpPr>
          <p:cNvPr id="37917" name="Text Box 34"/>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 DESACOPLANTES</a:t>
            </a:r>
            <a:endParaRPr lang="es-ES" altLang="es-AR">
              <a:solidFill>
                <a:srgbClr val="0000FF"/>
              </a:solidFill>
            </a:endParaRPr>
          </a:p>
        </p:txBody>
      </p:sp>
      <p:sp>
        <p:nvSpPr>
          <p:cNvPr id="37918" name="Text Box 35"/>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c/Inh. del COMPLEJO II</a:t>
            </a:r>
            <a:r>
              <a:rPr lang="es-ES" altLang="es-AR">
                <a:solidFill>
                  <a:srgbClr val="0000FF"/>
                </a:solidFill>
              </a:rPr>
              <a:t> </a:t>
            </a:r>
          </a:p>
        </p:txBody>
      </p:sp>
      <p:sp>
        <p:nvSpPr>
          <p:cNvPr id="37919" name="Text Box 36"/>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c/Inh. del COMPLEJO I</a:t>
            </a:r>
            <a:r>
              <a:rPr lang="es-ES" altLang="es-AR">
                <a:solidFill>
                  <a:srgbClr val="0000FF"/>
                </a:solidFill>
              </a:rPr>
              <a:t> </a:t>
            </a:r>
          </a:p>
        </p:txBody>
      </p:sp>
    </p:spTree>
    <p:extLst>
      <p:ext uri="{BB962C8B-B14F-4D97-AF65-F5344CB8AC3E}">
        <p14:creationId xmlns:p14="http://schemas.microsoft.com/office/powerpoint/2010/main" val="7613878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468313" y="1125538"/>
            <a:ext cx="3598862" cy="647700"/>
          </a:xfrm>
          <a:prstGeom prst="rect">
            <a:avLst/>
          </a:prstGeom>
          <a:solidFill>
            <a:schemeClr val="bg1"/>
          </a:solidFill>
          <a:ln w="9525">
            <a:solidFill>
              <a:schemeClr val="accent2"/>
            </a:solidFill>
            <a:miter lim="800000"/>
            <a:headEnd/>
            <a:tailEnd/>
          </a:ln>
        </p:spPr>
        <p:txBody>
          <a:bodyPr/>
          <a:lstStyle>
            <a:lvl1pPr marL="342900" indent="-342900"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marL="0" indent="0" eaLnBrk="1" hangingPunct="1">
              <a:spcBef>
                <a:spcPct val="20000"/>
              </a:spcBef>
            </a:pPr>
            <a:r>
              <a:rPr lang="es-ES" altLang="es-AR" sz="3600" b="1" dirty="0" smtClean="0"/>
              <a:t>Sustrato</a:t>
            </a:r>
            <a:r>
              <a:rPr lang="es-ES" altLang="es-AR" sz="3600" b="1" dirty="0"/>
              <a:t>:</a:t>
            </a:r>
            <a:r>
              <a:rPr lang="es-ES" altLang="es-AR" sz="3600" b="1" u="sng" dirty="0"/>
              <a:t> </a:t>
            </a:r>
            <a:r>
              <a:rPr lang="es-ES" altLang="es-AR" sz="3600" b="1" dirty="0"/>
              <a:t>FADH2</a:t>
            </a:r>
          </a:p>
          <a:p>
            <a:pPr eaLnBrk="1" hangingPunct="1">
              <a:spcBef>
                <a:spcPct val="20000"/>
              </a:spcBef>
            </a:pPr>
            <a:r>
              <a:rPr lang="es-ES" altLang="es-AR" sz="3600" b="1" baseline="30000" dirty="0"/>
              <a:t>	</a:t>
            </a:r>
          </a:p>
          <a:p>
            <a:pPr eaLnBrk="1" hangingPunct="1">
              <a:spcBef>
                <a:spcPct val="20000"/>
              </a:spcBef>
            </a:pPr>
            <a:endParaRPr lang="es-ES" altLang="es-AR" sz="3600" b="1" baseline="30000" dirty="0"/>
          </a:p>
          <a:p>
            <a:pPr eaLnBrk="1" hangingPunct="1">
              <a:spcBef>
                <a:spcPct val="20000"/>
              </a:spcBef>
            </a:pPr>
            <a:endParaRPr lang="es-ES" altLang="es-AR" sz="3600" b="1" dirty="0"/>
          </a:p>
        </p:txBody>
      </p:sp>
      <p:sp>
        <p:nvSpPr>
          <p:cNvPr id="38915" name="Text Box 6"/>
          <p:cNvSpPr txBox="1">
            <a:spLocks noChangeArrowheads="1"/>
          </p:cNvSpPr>
          <p:nvPr/>
        </p:nvSpPr>
        <p:spPr bwMode="auto">
          <a:xfrm>
            <a:off x="1042988" y="3284538"/>
            <a:ext cx="12969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2</a:t>
            </a:r>
          </a:p>
        </p:txBody>
      </p:sp>
      <p:sp>
        <p:nvSpPr>
          <p:cNvPr id="38916" name="Text Box 7"/>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17" name="Text Box 8"/>
          <p:cNvSpPr txBox="1">
            <a:spLocks noChangeArrowheads="1"/>
          </p:cNvSpPr>
          <p:nvPr/>
        </p:nvSpPr>
        <p:spPr bwMode="auto">
          <a:xfrm>
            <a:off x="6804025" y="549275"/>
            <a:ext cx="1368425"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2</a:t>
            </a:r>
          </a:p>
        </p:txBody>
      </p:sp>
      <p:sp>
        <p:nvSpPr>
          <p:cNvPr id="38918" name="Text Box 10"/>
          <p:cNvSpPr txBox="1">
            <a:spLocks noChangeArrowheads="1"/>
          </p:cNvSpPr>
          <p:nvPr/>
        </p:nvSpPr>
        <p:spPr bwMode="auto">
          <a:xfrm>
            <a:off x="7019925" y="2133600"/>
            <a:ext cx="1223963"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0</a:t>
            </a:r>
          </a:p>
        </p:txBody>
      </p:sp>
      <p:sp>
        <p:nvSpPr>
          <p:cNvPr id="38919" name="Text Box 11"/>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 DESACOPLANTES</a:t>
            </a:r>
            <a:endParaRPr lang="es-ES" altLang="es-AR" b="1"/>
          </a:p>
        </p:txBody>
      </p:sp>
      <p:sp>
        <p:nvSpPr>
          <p:cNvPr id="38920" name="Text Box 12"/>
          <p:cNvSpPr txBox="1">
            <a:spLocks noChangeArrowheads="1"/>
          </p:cNvSpPr>
          <p:nvPr/>
        </p:nvSpPr>
        <p:spPr bwMode="auto">
          <a:xfrm>
            <a:off x="4140200" y="4868863"/>
            <a:ext cx="1439863" cy="466725"/>
          </a:xfrm>
          <a:prstGeom prst="rect">
            <a:avLst/>
          </a:prstGeom>
          <a:solidFill>
            <a:schemeClr val="bg1"/>
          </a:solidFill>
          <a:ln w="9525">
            <a:solidFill>
              <a:srgbClr val="F42B0A"/>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0</a:t>
            </a:r>
          </a:p>
        </p:txBody>
      </p:sp>
      <p:sp>
        <p:nvSpPr>
          <p:cNvPr id="38921" name="Line 13"/>
          <p:cNvSpPr>
            <a:spLocks noChangeShapeType="1"/>
          </p:cNvSpPr>
          <p:nvPr/>
        </p:nvSpPr>
        <p:spPr bwMode="auto">
          <a:xfrm>
            <a:off x="1692275" y="1844675"/>
            <a:ext cx="0" cy="10795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2" name="Text Box 14"/>
          <p:cNvSpPr txBox="1">
            <a:spLocks noChangeArrowheads="1"/>
          </p:cNvSpPr>
          <p:nvPr/>
        </p:nvSpPr>
        <p:spPr bwMode="auto">
          <a:xfrm>
            <a:off x="431800" y="2060575"/>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chemeClr val="accent2"/>
                </a:solidFill>
              </a:rPr>
              <a:t>Sin Inhibidor</a:t>
            </a:r>
          </a:p>
        </p:txBody>
      </p:sp>
      <p:sp>
        <p:nvSpPr>
          <p:cNvPr id="38923" name="Text Box 15"/>
          <p:cNvSpPr txBox="1">
            <a:spLocks noChangeArrowheads="1"/>
          </p:cNvSpPr>
          <p:nvPr/>
        </p:nvSpPr>
        <p:spPr bwMode="auto">
          <a:xfrm>
            <a:off x="1835150" y="1916113"/>
            <a:ext cx="57626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a:t>
            </a:r>
            <a:r>
              <a:rPr lang="es-ES" altLang="es-AR" b="1" baseline="30000">
                <a:solidFill>
                  <a:srgbClr val="F42B0A"/>
                </a:solidFill>
              </a:rPr>
              <a:t>-</a:t>
            </a:r>
            <a:endParaRPr lang="es-ES" altLang="es-AR" b="1">
              <a:solidFill>
                <a:srgbClr val="F42B0A"/>
              </a:solidFill>
            </a:endParaRPr>
          </a:p>
        </p:txBody>
      </p:sp>
      <p:sp>
        <p:nvSpPr>
          <p:cNvPr id="38924" name="Text Box 16"/>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25" name="Line 17"/>
          <p:cNvSpPr>
            <a:spLocks noChangeShapeType="1"/>
          </p:cNvSpPr>
          <p:nvPr/>
        </p:nvSpPr>
        <p:spPr bwMode="auto">
          <a:xfrm flipV="1">
            <a:off x="4211638" y="1341438"/>
            <a:ext cx="360362" cy="142875"/>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6" name="Line 18"/>
          <p:cNvSpPr>
            <a:spLocks noChangeShapeType="1"/>
          </p:cNvSpPr>
          <p:nvPr/>
        </p:nvSpPr>
        <p:spPr bwMode="auto">
          <a:xfrm>
            <a:off x="4067175" y="2060575"/>
            <a:ext cx="433388" cy="504825"/>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7" name="Line 19"/>
          <p:cNvSpPr>
            <a:spLocks noChangeShapeType="1"/>
          </p:cNvSpPr>
          <p:nvPr/>
        </p:nvSpPr>
        <p:spPr bwMode="auto">
          <a:xfrm>
            <a:off x="3635375" y="1989138"/>
            <a:ext cx="0" cy="1655762"/>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8" name="Text Box 21"/>
          <p:cNvSpPr txBox="1">
            <a:spLocks noChangeArrowheads="1"/>
          </p:cNvSpPr>
          <p:nvPr/>
        </p:nvSpPr>
        <p:spPr bwMode="auto">
          <a:xfrm>
            <a:off x="6659563" y="1196975"/>
            <a:ext cx="2089150" cy="376238"/>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p>
        </p:txBody>
      </p:sp>
      <p:grpSp>
        <p:nvGrpSpPr>
          <p:cNvPr id="38929" name="Group 25"/>
          <p:cNvGrpSpPr>
            <a:grpSpLocks/>
          </p:cNvGrpSpPr>
          <p:nvPr/>
        </p:nvGrpSpPr>
        <p:grpSpPr bwMode="auto">
          <a:xfrm>
            <a:off x="6804025" y="2781300"/>
            <a:ext cx="2089150" cy="792163"/>
            <a:chOff x="4286" y="1752"/>
            <a:chExt cx="1316" cy="499"/>
          </a:xfrm>
        </p:grpSpPr>
        <p:sp>
          <p:nvSpPr>
            <p:cNvPr id="38946" name="Text Box 22"/>
            <p:cNvSpPr txBox="1">
              <a:spLocks noChangeArrowheads="1"/>
            </p:cNvSpPr>
            <p:nvPr/>
          </p:nvSpPr>
          <p:spPr bwMode="auto">
            <a:xfrm>
              <a:off x="4286" y="1842"/>
              <a:ext cx="1316" cy="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p>
          </p:txBody>
        </p:sp>
        <p:sp>
          <p:nvSpPr>
            <p:cNvPr id="38947" name="Line 23"/>
            <p:cNvSpPr>
              <a:spLocks noChangeShapeType="1"/>
            </p:cNvSpPr>
            <p:nvPr/>
          </p:nvSpPr>
          <p:spPr bwMode="auto">
            <a:xfrm flipH="1">
              <a:off x="4422" y="1752"/>
              <a:ext cx="771" cy="499"/>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8948" name="Line 24"/>
            <p:cNvSpPr>
              <a:spLocks noChangeShapeType="1"/>
            </p:cNvSpPr>
            <p:nvPr/>
          </p:nvSpPr>
          <p:spPr bwMode="auto">
            <a:xfrm>
              <a:off x="4468" y="1752"/>
              <a:ext cx="725" cy="499"/>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8930" name="Line 26"/>
          <p:cNvSpPr>
            <a:spLocks noChangeShapeType="1"/>
          </p:cNvSpPr>
          <p:nvPr/>
        </p:nvSpPr>
        <p:spPr bwMode="auto">
          <a:xfrm>
            <a:off x="4643438" y="4365625"/>
            <a:ext cx="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31" name="Text Box 27"/>
          <p:cNvSpPr txBox="1">
            <a:spLocks noChangeArrowheads="1"/>
          </p:cNvSpPr>
          <p:nvPr/>
        </p:nvSpPr>
        <p:spPr bwMode="auto">
          <a:xfrm>
            <a:off x="3995738" y="5589588"/>
            <a:ext cx="2232025" cy="650875"/>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   e-   e-</a:t>
            </a:r>
            <a:r>
              <a:rPr lang="es-ES" altLang="es-AR"/>
              <a:t> </a:t>
            </a:r>
            <a:r>
              <a:rPr lang="es-ES" altLang="es-AR" b="1">
                <a:solidFill>
                  <a:srgbClr val="F42B0A"/>
                </a:solidFill>
              </a:rPr>
              <a:t>e-   e-   e-</a:t>
            </a:r>
            <a:r>
              <a:rPr lang="es-ES" altLang="es-AR"/>
              <a:t> </a:t>
            </a:r>
            <a:r>
              <a:rPr lang="es-ES" altLang="es-AR" b="1"/>
              <a:t>(Q al O2)</a:t>
            </a:r>
          </a:p>
        </p:txBody>
      </p:sp>
      <p:sp>
        <p:nvSpPr>
          <p:cNvPr id="38932" name="AutoShape 28"/>
          <p:cNvSpPr>
            <a:spLocks/>
          </p:cNvSpPr>
          <p:nvPr/>
        </p:nvSpPr>
        <p:spPr bwMode="auto">
          <a:xfrm>
            <a:off x="6588125" y="2133600"/>
            <a:ext cx="144463" cy="1223963"/>
          </a:xfrm>
          <a:prstGeom prst="leftBrace">
            <a:avLst>
              <a:gd name="adj1" fmla="val 70604"/>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8933" name="AutoShape 29"/>
          <p:cNvSpPr>
            <a:spLocks/>
          </p:cNvSpPr>
          <p:nvPr/>
        </p:nvSpPr>
        <p:spPr bwMode="auto">
          <a:xfrm>
            <a:off x="6443663" y="476250"/>
            <a:ext cx="144462" cy="1368425"/>
          </a:xfrm>
          <a:prstGeom prst="leftBrace">
            <a:avLst>
              <a:gd name="adj1" fmla="val 7893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8934" name="Text Box 30"/>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35" name="Text Box 31"/>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36" name="Text Box 32"/>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 DESACOPLANTES</a:t>
            </a:r>
            <a:endParaRPr lang="es-ES" altLang="es-AR" b="1"/>
          </a:p>
        </p:txBody>
      </p:sp>
      <p:sp>
        <p:nvSpPr>
          <p:cNvPr id="38937" name="Text Box 33"/>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38" name="Text Box 34"/>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39" name="Text Box 35"/>
          <p:cNvSpPr txBox="1">
            <a:spLocks noChangeArrowheads="1"/>
          </p:cNvSpPr>
          <p:nvPr/>
        </p:nvSpPr>
        <p:spPr bwMode="auto">
          <a:xfrm>
            <a:off x="431800" y="2060575"/>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0000FF"/>
                </a:solidFill>
              </a:rPr>
              <a:t>Sin Inhibidor</a:t>
            </a:r>
          </a:p>
        </p:txBody>
      </p:sp>
      <p:sp>
        <p:nvSpPr>
          <p:cNvPr id="38940" name="Text Box 36"/>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 DESACOPLANTES</a:t>
            </a:r>
          </a:p>
        </p:txBody>
      </p:sp>
      <p:sp>
        <p:nvSpPr>
          <p:cNvPr id="38941" name="Text Box 37"/>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c/Inh. del COMPLEJO I</a:t>
            </a:r>
            <a:r>
              <a:rPr lang="es-ES" altLang="es-AR">
                <a:solidFill>
                  <a:srgbClr val="0000FF"/>
                </a:solidFill>
              </a:rPr>
              <a:t> </a:t>
            </a:r>
          </a:p>
        </p:txBody>
      </p:sp>
      <p:sp>
        <p:nvSpPr>
          <p:cNvPr id="38942" name="Text Box 38"/>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c/Inh. del COMPLEJO II</a:t>
            </a:r>
            <a:r>
              <a:rPr lang="es-ES" altLang="es-AR">
                <a:solidFill>
                  <a:srgbClr val="0000FF"/>
                </a:solidFill>
              </a:rPr>
              <a:t> </a:t>
            </a:r>
          </a:p>
        </p:txBody>
      </p:sp>
    </p:spTree>
    <p:extLst>
      <p:ext uri="{BB962C8B-B14F-4D97-AF65-F5344CB8AC3E}">
        <p14:creationId xmlns:p14="http://schemas.microsoft.com/office/powerpoint/2010/main" val="2930778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31" name="Group 11"/>
          <p:cNvGrpSpPr>
            <a:grpSpLocks/>
          </p:cNvGrpSpPr>
          <p:nvPr/>
        </p:nvGrpSpPr>
        <p:grpSpPr bwMode="auto">
          <a:xfrm>
            <a:off x="395288" y="2565400"/>
            <a:ext cx="4427537" cy="1800225"/>
            <a:chOff x="2971" y="799"/>
            <a:chExt cx="2789" cy="1134"/>
          </a:xfrm>
        </p:grpSpPr>
        <p:sp>
          <p:nvSpPr>
            <p:cNvPr id="107528" name="Oval 8"/>
            <p:cNvSpPr>
              <a:spLocks noChangeArrowheads="1"/>
            </p:cNvSpPr>
            <p:nvPr/>
          </p:nvSpPr>
          <p:spPr bwMode="auto">
            <a:xfrm>
              <a:off x="2971" y="799"/>
              <a:ext cx="2540"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25" name="Text Box 5"/>
            <p:cNvSpPr txBox="1">
              <a:spLocks noChangeArrowheads="1"/>
            </p:cNvSpPr>
            <p:nvPr/>
          </p:nvSpPr>
          <p:spPr bwMode="auto">
            <a:xfrm>
              <a:off x="3356" y="981"/>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Lípidos</a:t>
              </a:r>
            </a:p>
            <a:p>
              <a:pPr>
                <a:spcBef>
                  <a:spcPct val="50000"/>
                </a:spcBef>
              </a:pPr>
              <a:r>
                <a:rPr lang="es-ES" altLang="es-AR" sz="2800" b="1"/>
                <a:t>ACIDOS GRASOS</a:t>
              </a:r>
            </a:p>
          </p:txBody>
        </p:sp>
      </p:grpSp>
      <p:grpSp>
        <p:nvGrpSpPr>
          <p:cNvPr id="107532" name="Group 12"/>
          <p:cNvGrpSpPr>
            <a:grpSpLocks/>
          </p:cNvGrpSpPr>
          <p:nvPr/>
        </p:nvGrpSpPr>
        <p:grpSpPr bwMode="auto">
          <a:xfrm>
            <a:off x="395288" y="260350"/>
            <a:ext cx="4103687" cy="1800225"/>
            <a:chOff x="295" y="255"/>
            <a:chExt cx="2585" cy="1134"/>
          </a:xfrm>
        </p:grpSpPr>
        <p:sp>
          <p:nvSpPr>
            <p:cNvPr id="107524" name="Text Box 4"/>
            <p:cNvSpPr txBox="1">
              <a:spLocks noChangeArrowheads="1"/>
            </p:cNvSpPr>
            <p:nvPr/>
          </p:nvSpPr>
          <p:spPr bwMode="auto">
            <a:xfrm>
              <a:off x="476" y="527"/>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Hidratos de carbono</a:t>
              </a:r>
            </a:p>
            <a:p>
              <a:pPr>
                <a:spcBef>
                  <a:spcPct val="50000"/>
                </a:spcBef>
              </a:pPr>
              <a:r>
                <a:rPr lang="es-ES" altLang="es-AR" sz="2800" b="1"/>
                <a:t>GLUCOSA</a:t>
              </a:r>
            </a:p>
          </p:txBody>
        </p:sp>
        <p:sp>
          <p:nvSpPr>
            <p:cNvPr id="107527" name="Oval 7"/>
            <p:cNvSpPr>
              <a:spLocks noChangeArrowheads="1"/>
            </p:cNvSpPr>
            <p:nvPr/>
          </p:nvSpPr>
          <p:spPr bwMode="auto">
            <a:xfrm>
              <a:off x="295" y="255"/>
              <a:ext cx="2540"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30" name="Group 10"/>
          <p:cNvGrpSpPr>
            <a:grpSpLocks/>
          </p:cNvGrpSpPr>
          <p:nvPr/>
        </p:nvGrpSpPr>
        <p:grpSpPr bwMode="auto">
          <a:xfrm>
            <a:off x="395288" y="4868863"/>
            <a:ext cx="4249737" cy="1800225"/>
            <a:chOff x="0" y="1661"/>
            <a:chExt cx="2677" cy="1134"/>
          </a:xfrm>
        </p:grpSpPr>
        <p:sp>
          <p:nvSpPr>
            <p:cNvPr id="107526" name="Text Box 6"/>
            <p:cNvSpPr txBox="1">
              <a:spLocks noChangeArrowheads="1"/>
            </p:cNvSpPr>
            <p:nvPr/>
          </p:nvSpPr>
          <p:spPr bwMode="auto">
            <a:xfrm>
              <a:off x="273" y="1842"/>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Proteínas</a:t>
              </a:r>
            </a:p>
            <a:p>
              <a:pPr>
                <a:spcBef>
                  <a:spcPct val="50000"/>
                </a:spcBef>
              </a:pPr>
              <a:r>
                <a:rPr lang="es-ES" altLang="es-AR" sz="2800" b="1"/>
                <a:t>AMINOACIDOS</a:t>
              </a:r>
            </a:p>
          </p:txBody>
        </p:sp>
        <p:sp>
          <p:nvSpPr>
            <p:cNvPr id="107529" name="Oval 9"/>
            <p:cNvSpPr>
              <a:spLocks noChangeArrowheads="1"/>
            </p:cNvSpPr>
            <p:nvPr/>
          </p:nvSpPr>
          <p:spPr bwMode="auto">
            <a:xfrm>
              <a:off x="0" y="1661"/>
              <a:ext cx="2268"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35" name="Group 15"/>
          <p:cNvGrpSpPr>
            <a:grpSpLocks/>
          </p:cNvGrpSpPr>
          <p:nvPr/>
        </p:nvGrpSpPr>
        <p:grpSpPr bwMode="auto">
          <a:xfrm>
            <a:off x="5219700" y="1412875"/>
            <a:ext cx="1223963" cy="4248150"/>
            <a:chOff x="3288" y="890"/>
            <a:chExt cx="771" cy="2676"/>
          </a:xfrm>
          <a:solidFill>
            <a:schemeClr val="bg1">
              <a:lumMod val="85000"/>
            </a:schemeClr>
          </a:solidFill>
        </p:grpSpPr>
        <p:sp>
          <p:nvSpPr>
            <p:cNvPr id="107533" name="AutoShape 13"/>
            <p:cNvSpPr>
              <a:spLocks noChangeArrowheads="1"/>
            </p:cNvSpPr>
            <p:nvPr/>
          </p:nvSpPr>
          <p:spPr bwMode="auto">
            <a:xfrm>
              <a:off x="3288" y="890"/>
              <a:ext cx="771" cy="2676"/>
            </a:xfrm>
            <a:prstGeom prst="rightArrowCallout">
              <a:avLst>
                <a:gd name="adj1" fmla="val 86770"/>
                <a:gd name="adj2" fmla="val 86770"/>
                <a:gd name="adj3" fmla="val 16667"/>
                <a:gd name="adj4" fmla="val 66667"/>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34" name="Text Box 14"/>
            <p:cNvSpPr txBox="1">
              <a:spLocks noChangeArrowheads="1"/>
            </p:cNvSpPr>
            <p:nvPr/>
          </p:nvSpPr>
          <p:spPr bwMode="auto">
            <a:xfrm>
              <a:off x="3379" y="1026"/>
              <a:ext cx="227" cy="2479"/>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altLang="es-AR" sz="2800" b="1" dirty="0" smtClean="0"/>
                <a:t>OXIDACION</a:t>
              </a:r>
              <a:endParaRPr lang="es-ES" altLang="es-AR" sz="2800" b="1" dirty="0"/>
            </a:p>
          </p:txBody>
        </p:sp>
      </p:grpSp>
      <p:sp>
        <p:nvSpPr>
          <p:cNvPr id="107539" name="Line 19"/>
          <p:cNvSpPr>
            <a:spLocks noChangeShapeType="1"/>
          </p:cNvSpPr>
          <p:nvPr/>
        </p:nvSpPr>
        <p:spPr bwMode="auto">
          <a:xfrm>
            <a:off x="8027988" y="3933825"/>
            <a:ext cx="0" cy="5032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7543" name="Text Box 23"/>
          <p:cNvSpPr txBox="1">
            <a:spLocks noChangeArrowheads="1"/>
          </p:cNvSpPr>
          <p:nvPr/>
        </p:nvSpPr>
        <p:spPr bwMode="auto">
          <a:xfrm>
            <a:off x="6804025" y="981075"/>
            <a:ext cx="1800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AR"/>
          </a:p>
        </p:txBody>
      </p:sp>
      <p:sp>
        <p:nvSpPr>
          <p:cNvPr id="107544" name="Text Box 24"/>
          <p:cNvSpPr txBox="1">
            <a:spLocks noChangeArrowheads="1"/>
          </p:cNvSpPr>
          <p:nvPr/>
        </p:nvSpPr>
        <p:spPr bwMode="auto">
          <a:xfrm>
            <a:off x="6372225" y="333375"/>
            <a:ext cx="2339975" cy="15525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altLang="es-AR" sz="2400" b="1" dirty="0"/>
              <a:t>Compuestos con uniones ricas en energía</a:t>
            </a:r>
          </a:p>
        </p:txBody>
      </p:sp>
      <p:sp>
        <p:nvSpPr>
          <p:cNvPr id="107545" name="Line 25"/>
          <p:cNvSpPr>
            <a:spLocks noChangeShapeType="1"/>
          </p:cNvSpPr>
          <p:nvPr/>
        </p:nvSpPr>
        <p:spPr bwMode="auto">
          <a:xfrm flipV="1">
            <a:off x="6659563" y="1916113"/>
            <a:ext cx="936625"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7546" name="Line 26"/>
          <p:cNvSpPr>
            <a:spLocks noChangeShapeType="1"/>
          </p:cNvSpPr>
          <p:nvPr/>
        </p:nvSpPr>
        <p:spPr bwMode="auto">
          <a:xfrm>
            <a:off x="6732588" y="3357563"/>
            <a:ext cx="719137" cy="142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grpSp>
        <p:nvGrpSpPr>
          <p:cNvPr id="107551" name="Group 31"/>
          <p:cNvGrpSpPr>
            <a:grpSpLocks/>
          </p:cNvGrpSpPr>
          <p:nvPr/>
        </p:nvGrpSpPr>
        <p:grpSpPr bwMode="auto">
          <a:xfrm>
            <a:off x="7667625" y="2781300"/>
            <a:ext cx="1476375" cy="1295400"/>
            <a:chOff x="4830" y="1752"/>
            <a:chExt cx="930" cy="816"/>
          </a:xfrm>
        </p:grpSpPr>
        <p:sp>
          <p:nvSpPr>
            <p:cNvPr id="107540" name="Text Box 20"/>
            <p:cNvSpPr txBox="1">
              <a:spLocks noChangeArrowheads="1"/>
            </p:cNvSpPr>
            <p:nvPr/>
          </p:nvSpPr>
          <p:spPr bwMode="auto">
            <a:xfrm>
              <a:off x="4898" y="1797"/>
              <a:ext cx="8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NADH</a:t>
              </a:r>
            </a:p>
          </p:txBody>
        </p:sp>
        <p:sp>
          <p:nvSpPr>
            <p:cNvPr id="107541" name="Text Box 21"/>
            <p:cNvSpPr txBox="1">
              <a:spLocks noChangeArrowheads="1"/>
            </p:cNvSpPr>
            <p:nvPr/>
          </p:nvSpPr>
          <p:spPr bwMode="auto">
            <a:xfrm>
              <a:off x="4898" y="2205"/>
              <a:ext cx="8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FADH</a:t>
              </a:r>
              <a:r>
                <a:rPr lang="es-ES" altLang="es-AR" sz="2400" b="1" baseline="-25000"/>
                <a:t>2</a:t>
              </a:r>
              <a:endParaRPr lang="es-ES" altLang="es-AR" sz="2400" b="1"/>
            </a:p>
          </p:txBody>
        </p:sp>
        <p:sp>
          <p:nvSpPr>
            <p:cNvPr id="107547" name="AutoShape 27"/>
            <p:cNvSpPr>
              <a:spLocks/>
            </p:cNvSpPr>
            <p:nvPr/>
          </p:nvSpPr>
          <p:spPr bwMode="auto">
            <a:xfrm>
              <a:off x="4830" y="1752"/>
              <a:ext cx="46" cy="816"/>
            </a:xfrm>
            <a:prstGeom prst="leftBrace">
              <a:avLst>
                <a:gd name="adj1" fmla="val 14782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50" name="Group 30"/>
          <p:cNvGrpSpPr>
            <a:grpSpLocks/>
          </p:cNvGrpSpPr>
          <p:nvPr/>
        </p:nvGrpSpPr>
        <p:grpSpPr bwMode="auto">
          <a:xfrm>
            <a:off x="6665913" y="3933825"/>
            <a:ext cx="2478087" cy="2379663"/>
            <a:chOff x="4199" y="2478"/>
            <a:chExt cx="1561" cy="1499"/>
          </a:xfrm>
        </p:grpSpPr>
        <p:grpSp>
          <p:nvGrpSpPr>
            <p:cNvPr id="107548" name="Group 28"/>
            <p:cNvGrpSpPr>
              <a:grpSpLocks/>
            </p:cNvGrpSpPr>
            <p:nvPr/>
          </p:nvGrpSpPr>
          <p:grpSpPr bwMode="auto">
            <a:xfrm>
              <a:off x="4199" y="2568"/>
              <a:ext cx="1561" cy="1409"/>
              <a:chOff x="4199" y="2568"/>
              <a:chExt cx="1561" cy="1409"/>
            </a:xfrm>
          </p:grpSpPr>
          <p:sp>
            <p:nvSpPr>
              <p:cNvPr id="107537" name="AutoShape 17"/>
              <p:cNvSpPr>
                <a:spLocks noChangeArrowheads="1"/>
              </p:cNvSpPr>
              <p:nvPr/>
            </p:nvSpPr>
            <p:spPr bwMode="auto">
              <a:xfrm rot="1776779">
                <a:off x="4199" y="2568"/>
                <a:ext cx="1561" cy="1409"/>
              </a:xfrm>
              <a:prstGeom prst="irregularSeal2">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42" name="Text Box 22"/>
              <p:cNvSpPr txBox="1">
                <a:spLocks noChangeArrowheads="1"/>
              </p:cNvSpPr>
              <p:nvPr/>
            </p:nvSpPr>
            <p:spPr bwMode="auto">
              <a:xfrm>
                <a:off x="4513" y="3067"/>
                <a:ext cx="771" cy="36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3200" b="1">
                    <a:solidFill>
                      <a:srgbClr val="F42B0A"/>
                    </a:solidFill>
                  </a:rPr>
                  <a:t>ATP</a:t>
                </a:r>
              </a:p>
            </p:txBody>
          </p:sp>
        </p:grpSp>
        <p:sp>
          <p:nvSpPr>
            <p:cNvPr id="107549" name="Text Box 29"/>
            <p:cNvSpPr txBox="1">
              <a:spLocks noChangeArrowheads="1"/>
            </p:cNvSpPr>
            <p:nvPr/>
          </p:nvSpPr>
          <p:spPr bwMode="auto">
            <a:xfrm>
              <a:off x="5103" y="2478"/>
              <a:ext cx="45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O</a:t>
              </a:r>
              <a:r>
                <a:rPr lang="es-ES" altLang="es-AR" sz="2400" b="1" baseline="-25000"/>
                <a:t>2</a:t>
              </a:r>
              <a:endParaRPr lang="es-ES" altLang="es-AR" sz="2400" b="1"/>
            </a:p>
          </p:txBody>
        </p:sp>
      </p:grpSp>
    </p:spTree>
    <p:extLst>
      <p:ext uri="{BB962C8B-B14F-4D97-AF65-F5344CB8AC3E}">
        <p14:creationId xmlns:p14="http://schemas.microsoft.com/office/powerpoint/2010/main" val="101439517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solidFill>
            <a:srgbClr val="FFFF00"/>
          </a:solidFill>
        </p:spPr>
        <p:txBody>
          <a:bodyPr>
            <a:normAutofit/>
          </a:bodyPr>
          <a:lstStyle/>
          <a:p>
            <a:r>
              <a:rPr lang="es-AR" b="1" dirty="0" smtClean="0"/>
              <a:t>Otros sistemas de transporte electrónico</a:t>
            </a:r>
            <a:endParaRPr lang="es-AR" b="1" dirty="0"/>
          </a:p>
        </p:txBody>
      </p:sp>
      <p:sp>
        <p:nvSpPr>
          <p:cNvPr id="4" name="3 Subtítulo"/>
          <p:cNvSpPr>
            <a:spLocks noGrp="1"/>
          </p:cNvSpPr>
          <p:nvPr>
            <p:ph type="subTitle" idx="1"/>
          </p:nvPr>
        </p:nvSpPr>
        <p:spPr>
          <a:xfrm>
            <a:off x="1371600" y="4196680"/>
            <a:ext cx="6400800" cy="960512"/>
          </a:xfrm>
          <a:solidFill>
            <a:schemeClr val="accent1">
              <a:lumMod val="20000"/>
              <a:lumOff val="80000"/>
            </a:schemeClr>
          </a:solidFill>
        </p:spPr>
        <p:txBody>
          <a:bodyPr>
            <a:normAutofit/>
          </a:bodyPr>
          <a:lstStyle/>
          <a:p>
            <a:r>
              <a:rPr lang="es-AR" sz="3600" b="1" dirty="0" smtClean="0">
                <a:solidFill>
                  <a:srgbClr val="FF0000"/>
                </a:solidFill>
              </a:rPr>
              <a:t>Metabolismo de </a:t>
            </a:r>
            <a:r>
              <a:rPr lang="es-AR" sz="3600" b="1" dirty="0" err="1" smtClean="0">
                <a:solidFill>
                  <a:srgbClr val="FF0000"/>
                </a:solidFill>
              </a:rPr>
              <a:t>xenobióticos</a:t>
            </a:r>
            <a:endParaRPr lang="es-AR" sz="3600" b="1" dirty="0">
              <a:solidFill>
                <a:srgbClr val="FF0000"/>
              </a:solidFill>
            </a:endParaRPr>
          </a:p>
        </p:txBody>
      </p:sp>
    </p:spTree>
    <p:extLst>
      <p:ext uri="{BB962C8B-B14F-4D97-AF65-F5344CB8AC3E}">
        <p14:creationId xmlns:p14="http://schemas.microsoft.com/office/powerpoint/2010/main" val="32943351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Rectangle 4"/>
          <p:cNvSpPr>
            <a:spLocks noChangeArrowheads="1"/>
          </p:cNvSpPr>
          <p:nvPr/>
        </p:nvSpPr>
        <p:spPr bwMode="auto">
          <a:xfrm>
            <a:off x="468313" y="260350"/>
            <a:ext cx="8229600" cy="1143000"/>
          </a:xfrm>
          <a:prstGeom prst="rect">
            <a:avLst/>
          </a:prstGeom>
          <a:gradFill rotWithShape="1">
            <a:gsLst>
              <a:gs pos="0">
                <a:srgbClr val="716E02"/>
              </a:gs>
              <a:gs pos="50000">
                <a:srgbClr val="F4EE04"/>
              </a:gs>
              <a:gs pos="100000">
                <a:srgbClr val="716E02"/>
              </a:gs>
            </a:gsLst>
            <a:lin ang="5400000" scaled="1"/>
          </a:gradFill>
          <a:ln w="9525">
            <a:solidFill>
              <a:schemeClr val="tx1"/>
            </a:solidFill>
            <a:miter lim="800000"/>
            <a:headEnd/>
            <a:tailEnd/>
          </a:ln>
        </p:spPr>
        <p:txBody>
          <a:bodyPr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3200" b="1" i="1" baseline="0">
                <a:solidFill>
                  <a:schemeClr val="tx2"/>
                </a:solidFill>
              </a:rPr>
              <a:t>OXIDASAS Y OXIGENASAS</a:t>
            </a:r>
          </a:p>
        </p:txBody>
      </p:sp>
      <p:sp>
        <p:nvSpPr>
          <p:cNvPr id="162821" name="Rectangle 5"/>
          <p:cNvSpPr>
            <a:spLocks noChangeArrowheads="1"/>
          </p:cNvSpPr>
          <p:nvPr/>
        </p:nvSpPr>
        <p:spPr bwMode="auto">
          <a:xfrm>
            <a:off x="468313" y="1484313"/>
            <a:ext cx="8229600" cy="2044700"/>
          </a:xfrm>
          <a:prstGeom prst="rect">
            <a:avLst/>
          </a:prstGeom>
          <a:solidFill>
            <a:srgbClr val="F5FA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buFontTx/>
              <a:buChar char="•"/>
            </a:pPr>
            <a:r>
              <a:rPr lang="es-ES" altLang="es-AR" sz="3200" baseline="0"/>
              <a:t>Localización: Microsomas y peroxisomas</a:t>
            </a:r>
          </a:p>
          <a:p>
            <a:pPr eaLnBrk="1" hangingPunct="1">
              <a:spcBef>
                <a:spcPct val="20000"/>
              </a:spcBef>
              <a:buFontTx/>
              <a:buChar char="•"/>
            </a:pPr>
            <a:r>
              <a:rPr lang="es-ES" altLang="es-AR" sz="3200" baseline="0"/>
              <a:t>No asociados a la producción de ATP</a:t>
            </a:r>
          </a:p>
          <a:p>
            <a:pPr eaLnBrk="1" hangingPunct="1">
              <a:spcBef>
                <a:spcPct val="20000"/>
              </a:spcBef>
              <a:buFontTx/>
              <a:buChar char="•"/>
            </a:pPr>
            <a:r>
              <a:rPr lang="es-ES" altLang="es-AR" sz="3200" baseline="0"/>
              <a:t>Usan O</a:t>
            </a:r>
            <a:r>
              <a:rPr lang="es-ES" altLang="es-AR" sz="3200"/>
              <a:t>2</a:t>
            </a:r>
            <a:r>
              <a:rPr lang="es-ES" altLang="es-AR" sz="3200" baseline="0"/>
              <a:t> como sustrato</a:t>
            </a:r>
          </a:p>
        </p:txBody>
      </p:sp>
      <p:grpSp>
        <p:nvGrpSpPr>
          <p:cNvPr id="2" name="Group 6"/>
          <p:cNvGrpSpPr>
            <a:grpSpLocks/>
          </p:cNvGrpSpPr>
          <p:nvPr/>
        </p:nvGrpSpPr>
        <p:grpSpPr bwMode="auto">
          <a:xfrm>
            <a:off x="971550" y="3644900"/>
            <a:ext cx="2305050" cy="1970088"/>
            <a:chOff x="612" y="2296"/>
            <a:chExt cx="1452" cy="1241"/>
          </a:xfrm>
        </p:grpSpPr>
        <p:sp>
          <p:nvSpPr>
            <p:cNvPr id="47124" name="Text Box 7"/>
            <p:cNvSpPr txBox="1">
              <a:spLocks noChangeArrowheads="1"/>
            </p:cNvSpPr>
            <p:nvPr/>
          </p:nvSpPr>
          <p:spPr bwMode="auto">
            <a:xfrm>
              <a:off x="612" y="2296"/>
              <a:ext cx="1452" cy="288"/>
            </a:xfrm>
            <a:prstGeom prst="rect">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i="1" baseline="0" dirty="0"/>
                <a:t>OXIDASAS</a:t>
              </a:r>
            </a:p>
          </p:txBody>
        </p:sp>
        <p:sp>
          <p:nvSpPr>
            <p:cNvPr id="47125" name="Text Box 8"/>
            <p:cNvSpPr txBox="1">
              <a:spLocks noChangeArrowheads="1"/>
            </p:cNvSpPr>
            <p:nvPr/>
          </p:nvSpPr>
          <p:spPr bwMode="auto">
            <a:xfrm>
              <a:off x="612" y="3249"/>
              <a:ext cx="1406" cy="288"/>
            </a:xfrm>
            <a:prstGeom prst="rect">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i="1" baseline="0" dirty="0"/>
                <a:t>OXIGENASAS</a:t>
              </a:r>
            </a:p>
          </p:txBody>
        </p:sp>
      </p:grpSp>
      <p:grpSp>
        <p:nvGrpSpPr>
          <p:cNvPr id="3" name="Group 9"/>
          <p:cNvGrpSpPr>
            <a:grpSpLocks/>
          </p:cNvGrpSpPr>
          <p:nvPr/>
        </p:nvGrpSpPr>
        <p:grpSpPr bwMode="auto">
          <a:xfrm>
            <a:off x="3492500" y="3644903"/>
            <a:ext cx="4392613" cy="466725"/>
            <a:chOff x="2200" y="2296"/>
            <a:chExt cx="2767" cy="294"/>
          </a:xfrm>
        </p:grpSpPr>
        <p:sp>
          <p:nvSpPr>
            <p:cNvPr id="47121" name="Line 10"/>
            <p:cNvSpPr>
              <a:spLocks noChangeShapeType="1"/>
            </p:cNvSpPr>
            <p:nvPr/>
          </p:nvSpPr>
          <p:spPr bwMode="auto">
            <a:xfrm>
              <a:off x="2200" y="2478"/>
              <a:ext cx="7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7122" name="Text Box 11"/>
            <p:cNvSpPr txBox="1">
              <a:spLocks noChangeArrowheads="1"/>
            </p:cNvSpPr>
            <p:nvPr/>
          </p:nvSpPr>
          <p:spPr bwMode="auto">
            <a:xfrm>
              <a:off x="3198" y="2296"/>
              <a:ext cx="1769" cy="2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No incorporan O</a:t>
              </a:r>
              <a:r>
                <a:rPr lang="es-ES" altLang="es-AR" sz="2400" b="1"/>
                <a:t>2</a:t>
              </a:r>
              <a:endParaRPr lang="es-ES" altLang="es-AR" sz="2400" b="1" baseline="0"/>
            </a:p>
          </p:txBody>
        </p:sp>
      </p:grpSp>
      <p:grpSp>
        <p:nvGrpSpPr>
          <p:cNvPr id="4" name="Group 13"/>
          <p:cNvGrpSpPr>
            <a:grpSpLocks/>
          </p:cNvGrpSpPr>
          <p:nvPr/>
        </p:nvGrpSpPr>
        <p:grpSpPr bwMode="auto">
          <a:xfrm>
            <a:off x="3348038" y="4652963"/>
            <a:ext cx="2809875" cy="1693862"/>
            <a:chOff x="2109" y="2931"/>
            <a:chExt cx="1770" cy="1067"/>
          </a:xfrm>
        </p:grpSpPr>
        <p:sp>
          <p:nvSpPr>
            <p:cNvPr id="47117" name="Text Box 14"/>
            <p:cNvSpPr txBox="1">
              <a:spLocks noChangeArrowheads="1"/>
            </p:cNvSpPr>
            <p:nvPr/>
          </p:nvSpPr>
          <p:spPr bwMode="auto">
            <a:xfrm>
              <a:off x="2200" y="2931"/>
              <a:ext cx="1679" cy="2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i="1" baseline="0"/>
                <a:t>MONOXIGENASAS</a:t>
              </a:r>
            </a:p>
          </p:txBody>
        </p:sp>
        <p:sp>
          <p:nvSpPr>
            <p:cNvPr id="47118" name="Text Box 15"/>
            <p:cNvSpPr txBox="1">
              <a:spLocks noChangeArrowheads="1"/>
            </p:cNvSpPr>
            <p:nvPr/>
          </p:nvSpPr>
          <p:spPr bwMode="auto">
            <a:xfrm>
              <a:off x="2154" y="3748"/>
              <a:ext cx="1406" cy="2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i="1" baseline="0"/>
                <a:t>DIOXIGENASAS</a:t>
              </a:r>
            </a:p>
          </p:txBody>
        </p:sp>
        <p:sp>
          <p:nvSpPr>
            <p:cNvPr id="47119" name="Line 16"/>
            <p:cNvSpPr>
              <a:spLocks noChangeShapeType="1"/>
            </p:cNvSpPr>
            <p:nvPr/>
          </p:nvSpPr>
          <p:spPr bwMode="auto">
            <a:xfrm flipV="1">
              <a:off x="2109" y="3249"/>
              <a:ext cx="317"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7120" name="Line 17"/>
            <p:cNvSpPr>
              <a:spLocks noChangeShapeType="1"/>
            </p:cNvSpPr>
            <p:nvPr/>
          </p:nvSpPr>
          <p:spPr bwMode="auto">
            <a:xfrm>
              <a:off x="2154" y="3521"/>
              <a:ext cx="182"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5" name="Group 18"/>
          <p:cNvGrpSpPr>
            <a:grpSpLocks/>
          </p:cNvGrpSpPr>
          <p:nvPr/>
        </p:nvGrpSpPr>
        <p:grpSpPr bwMode="auto">
          <a:xfrm>
            <a:off x="6156325" y="4437063"/>
            <a:ext cx="2665413" cy="831850"/>
            <a:chOff x="3878" y="2795"/>
            <a:chExt cx="1679" cy="524"/>
          </a:xfrm>
        </p:grpSpPr>
        <p:sp>
          <p:nvSpPr>
            <p:cNvPr id="47115" name="Text Box 19"/>
            <p:cNvSpPr txBox="1">
              <a:spLocks noChangeArrowheads="1"/>
            </p:cNvSpPr>
            <p:nvPr/>
          </p:nvSpPr>
          <p:spPr bwMode="auto">
            <a:xfrm>
              <a:off x="4105" y="2795"/>
              <a:ext cx="1452" cy="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Incorporan un átomo del O</a:t>
              </a:r>
              <a:r>
                <a:rPr lang="es-ES" altLang="es-AR" sz="2400" b="1"/>
                <a:t>2</a:t>
              </a:r>
              <a:endParaRPr lang="es-ES" altLang="es-AR" sz="2400" b="1" baseline="0"/>
            </a:p>
          </p:txBody>
        </p:sp>
        <p:sp>
          <p:nvSpPr>
            <p:cNvPr id="47116" name="Line 20"/>
            <p:cNvSpPr>
              <a:spLocks noChangeShapeType="1"/>
            </p:cNvSpPr>
            <p:nvPr/>
          </p:nvSpPr>
          <p:spPr bwMode="auto">
            <a:xfrm>
              <a:off x="3878" y="3067"/>
              <a:ext cx="18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6" name="Group 21"/>
          <p:cNvGrpSpPr>
            <a:grpSpLocks/>
          </p:cNvGrpSpPr>
          <p:nvPr/>
        </p:nvGrpSpPr>
        <p:grpSpPr bwMode="auto">
          <a:xfrm>
            <a:off x="5724525" y="5661025"/>
            <a:ext cx="3097213" cy="831850"/>
            <a:chOff x="3606" y="3566"/>
            <a:chExt cx="1951" cy="524"/>
          </a:xfrm>
        </p:grpSpPr>
        <p:sp>
          <p:nvSpPr>
            <p:cNvPr id="47113" name="Text Box 22"/>
            <p:cNvSpPr txBox="1">
              <a:spLocks noChangeArrowheads="1"/>
            </p:cNvSpPr>
            <p:nvPr/>
          </p:nvSpPr>
          <p:spPr bwMode="auto">
            <a:xfrm>
              <a:off x="3878" y="3566"/>
              <a:ext cx="1679" cy="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Incorporan los 2 átomos del O</a:t>
              </a:r>
              <a:r>
                <a:rPr lang="es-ES" altLang="es-AR" sz="2400" b="1"/>
                <a:t>2</a:t>
              </a:r>
              <a:endParaRPr lang="es-ES" altLang="es-AR" sz="2400" b="1" baseline="0"/>
            </a:p>
          </p:txBody>
        </p:sp>
        <p:sp>
          <p:nvSpPr>
            <p:cNvPr id="47114" name="Line 23"/>
            <p:cNvSpPr>
              <a:spLocks noChangeShapeType="1"/>
            </p:cNvSpPr>
            <p:nvPr/>
          </p:nvSpPr>
          <p:spPr bwMode="auto">
            <a:xfrm>
              <a:off x="3606" y="3838"/>
              <a:ext cx="22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Tree>
    <p:extLst>
      <p:ext uri="{BB962C8B-B14F-4D97-AF65-F5344CB8AC3E}">
        <p14:creationId xmlns:p14="http://schemas.microsoft.com/office/powerpoint/2010/main" val="197904006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i="1" dirty="0" smtClean="0"/>
              <a:t>MONOOXIGENASAS u OXIGENASAS DE FUNCION MIXTA </a:t>
            </a:r>
            <a:r>
              <a:rPr lang="es-ES" altLang="es-AR" sz="3200" b="1" i="1" dirty="0" err="1" smtClean="0"/>
              <a:t>ó</a:t>
            </a:r>
            <a:r>
              <a:rPr lang="es-ES" altLang="es-AR" sz="3200" b="1" i="1" dirty="0" smtClean="0"/>
              <a:t> HIDROXILASAS</a:t>
            </a:r>
          </a:p>
        </p:txBody>
      </p:sp>
      <p:sp>
        <p:nvSpPr>
          <p:cNvPr id="49155" name="Rectangle 3"/>
          <p:cNvSpPr>
            <a:spLocks noGrp="1" noChangeArrowheads="1"/>
          </p:cNvSpPr>
          <p:nvPr>
            <p:ph type="body" idx="1"/>
          </p:nvPr>
        </p:nvSpPr>
        <p:spPr>
          <a:xfrm>
            <a:off x="468313" y="1773238"/>
            <a:ext cx="8229600" cy="965200"/>
          </a:xfrm>
          <a:solidFill>
            <a:schemeClr val="tx2">
              <a:lumMod val="20000"/>
              <a:lumOff val="80000"/>
            </a:schemeClr>
          </a:solidFill>
        </p:spPr>
        <p:txBody>
          <a:bodyPr/>
          <a:lstStyle/>
          <a:p>
            <a:pPr eaLnBrk="1" hangingPunct="1"/>
            <a:r>
              <a:rPr lang="es-ES" altLang="es-AR" sz="2800" dirty="0" smtClean="0"/>
              <a:t>AH  +  BH</a:t>
            </a:r>
            <a:r>
              <a:rPr lang="es-ES" altLang="es-AR" sz="2800" baseline="-25000" dirty="0" smtClean="0"/>
              <a:t>2</a:t>
            </a:r>
            <a:r>
              <a:rPr lang="es-ES" altLang="es-AR" sz="2800" dirty="0" smtClean="0"/>
              <a:t>  +  O=O                 A-OH  +  B  +  H</a:t>
            </a:r>
            <a:r>
              <a:rPr lang="es-ES" altLang="es-AR" sz="2800" baseline="-25000" dirty="0" smtClean="0"/>
              <a:t>2</a:t>
            </a:r>
            <a:r>
              <a:rPr lang="es-ES" altLang="es-AR" sz="2800" dirty="0" smtClean="0"/>
              <a:t>O</a:t>
            </a:r>
          </a:p>
        </p:txBody>
      </p:sp>
      <p:sp>
        <p:nvSpPr>
          <p:cNvPr id="49156" name="Line 4"/>
          <p:cNvSpPr>
            <a:spLocks noChangeShapeType="1"/>
          </p:cNvSpPr>
          <p:nvPr/>
        </p:nvSpPr>
        <p:spPr bwMode="auto">
          <a:xfrm>
            <a:off x="4067175" y="2132856"/>
            <a:ext cx="5762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57" name="Text Box 6"/>
          <p:cNvSpPr txBox="1">
            <a:spLocks noChangeArrowheads="1"/>
          </p:cNvSpPr>
          <p:nvPr/>
        </p:nvSpPr>
        <p:spPr bwMode="auto">
          <a:xfrm>
            <a:off x="684213" y="3644900"/>
            <a:ext cx="7632700"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1 O se incorpora al sustrato y el otro O forma agua</a:t>
            </a:r>
          </a:p>
        </p:txBody>
      </p:sp>
      <p:sp>
        <p:nvSpPr>
          <p:cNvPr id="49158" name="Line 7"/>
          <p:cNvSpPr>
            <a:spLocks noChangeShapeType="1"/>
          </p:cNvSpPr>
          <p:nvPr/>
        </p:nvSpPr>
        <p:spPr bwMode="auto">
          <a:xfrm flipH="1">
            <a:off x="900113" y="2349500"/>
            <a:ext cx="21590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59" name="Text Box 8"/>
          <p:cNvSpPr txBox="1">
            <a:spLocks noChangeArrowheads="1"/>
          </p:cNvSpPr>
          <p:nvPr/>
        </p:nvSpPr>
        <p:spPr bwMode="auto">
          <a:xfrm>
            <a:off x="395288" y="2708275"/>
            <a:ext cx="13668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Sustrato principal</a:t>
            </a:r>
          </a:p>
        </p:txBody>
      </p:sp>
      <p:sp>
        <p:nvSpPr>
          <p:cNvPr id="49160" name="Line 9"/>
          <p:cNvSpPr>
            <a:spLocks noChangeShapeType="1"/>
          </p:cNvSpPr>
          <p:nvPr/>
        </p:nvSpPr>
        <p:spPr bwMode="auto">
          <a:xfrm>
            <a:off x="2339975" y="2420938"/>
            <a:ext cx="21590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1" name="Text Box 10"/>
          <p:cNvSpPr txBox="1">
            <a:spLocks noChangeArrowheads="1"/>
          </p:cNvSpPr>
          <p:nvPr/>
        </p:nvSpPr>
        <p:spPr bwMode="auto">
          <a:xfrm>
            <a:off x="2195513" y="2924175"/>
            <a:ext cx="1728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Co-Sustrato</a:t>
            </a:r>
          </a:p>
        </p:txBody>
      </p:sp>
      <p:sp>
        <p:nvSpPr>
          <p:cNvPr id="49162" name="Line 11"/>
          <p:cNvSpPr>
            <a:spLocks noChangeShapeType="1"/>
          </p:cNvSpPr>
          <p:nvPr/>
        </p:nvSpPr>
        <p:spPr bwMode="auto">
          <a:xfrm>
            <a:off x="3995738" y="3141663"/>
            <a:ext cx="11525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3" name="Text Box 12"/>
          <p:cNvSpPr txBox="1">
            <a:spLocks noChangeArrowheads="1"/>
          </p:cNvSpPr>
          <p:nvPr/>
        </p:nvSpPr>
        <p:spPr bwMode="auto">
          <a:xfrm>
            <a:off x="5292725" y="2849563"/>
            <a:ext cx="3024188" cy="650875"/>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NADH, NADPH, FMNH</a:t>
            </a:r>
            <a:r>
              <a:rPr lang="es-ES" altLang="es-AR" b="1">
                <a:solidFill>
                  <a:srgbClr val="F42B0A"/>
                </a:solidFill>
              </a:rPr>
              <a:t>2</a:t>
            </a:r>
            <a:r>
              <a:rPr lang="es-ES" altLang="es-AR" b="1" baseline="0">
                <a:solidFill>
                  <a:srgbClr val="F42B0A"/>
                </a:solidFill>
              </a:rPr>
              <a:t>, FADH</a:t>
            </a:r>
            <a:r>
              <a:rPr lang="es-ES" altLang="es-AR" b="1">
                <a:solidFill>
                  <a:srgbClr val="F42B0A"/>
                </a:solidFill>
              </a:rPr>
              <a:t>2</a:t>
            </a:r>
            <a:r>
              <a:rPr lang="es-ES" altLang="es-AR" b="1" baseline="0">
                <a:solidFill>
                  <a:srgbClr val="F42B0A"/>
                </a:solidFill>
              </a:rPr>
              <a:t>, BH</a:t>
            </a:r>
            <a:r>
              <a:rPr lang="es-ES" altLang="es-AR" b="1">
                <a:solidFill>
                  <a:srgbClr val="F42B0A"/>
                </a:solidFill>
              </a:rPr>
              <a:t>4</a:t>
            </a:r>
          </a:p>
        </p:txBody>
      </p:sp>
      <p:grpSp>
        <p:nvGrpSpPr>
          <p:cNvPr id="49164" name="Group 22"/>
          <p:cNvGrpSpPr>
            <a:grpSpLocks/>
          </p:cNvGrpSpPr>
          <p:nvPr/>
        </p:nvGrpSpPr>
        <p:grpSpPr bwMode="auto">
          <a:xfrm>
            <a:off x="755650" y="4437063"/>
            <a:ext cx="7777163" cy="1374775"/>
            <a:chOff x="476" y="2795"/>
            <a:chExt cx="4899" cy="866"/>
          </a:xfrm>
        </p:grpSpPr>
        <p:sp>
          <p:nvSpPr>
            <p:cNvPr id="49168" name="Text Box 13"/>
            <p:cNvSpPr txBox="1">
              <a:spLocks noChangeArrowheads="1"/>
            </p:cNvSpPr>
            <p:nvPr/>
          </p:nvSpPr>
          <p:spPr bwMode="auto">
            <a:xfrm>
              <a:off x="476" y="3067"/>
              <a:ext cx="1905" cy="237"/>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CITOCROMO P-450</a:t>
              </a:r>
            </a:p>
          </p:txBody>
        </p:sp>
        <p:sp>
          <p:nvSpPr>
            <p:cNvPr id="49169" name="Line 15"/>
            <p:cNvSpPr>
              <a:spLocks noChangeShapeType="1"/>
            </p:cNvSpPr>
            <p:nvPr/>
          </p:nvSpPr>
          <p:spPr bwMode="auto">
            <a:xfrm flipV="1">
              <a:off x="2517" y="2886"/>
              <a:ext cx="408"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0" name="Line 16"/>
            <p:cNvSpPr>
              <a:spLocks noChangeShapeType="1"/>
            </p:cNvSpPr>
            <p:nvPr/>
          </p:nvSpPr>
          <p:spPr bwMode="auto">
            <a:xfrm>
              <a:off x="2562" y="3203"/>
              <a:ext cx="45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1" name="Line 17"/>
            <p:cNvSpPr>
              <a:spLocks noChangeShapeType="1"/>
            </p:cNvSpPr>
            <p:nvPr/>
          </p:nvSpPr>
          <p:spPr bwMode="auto">
            <a:xfrm>
              <a:off x="2562" y="3385"/>
              <a:ext cx="409"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2" name="Text Box 18"/>
            <p:cNvSpPr txBox="1">
              <a:spLocks noChangeArrowheads="1"/>
            </p:cNvSpPr>
            <p:nvPr/>
          </p:nvSpPr>
          <p:spPr bwMode="auto">
            <a:xfrm>
              <a:off x="3061" y="2795"/>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esteroides</a:t>
              </a:r>
            </a:p>
          </p:txBody>
        </p:sp>
        <p:sp>
          <p:nvSpPr>
            <p:cNvPr id="49173" name="Text Box 19"/>
            <p:cNvSpPr txBox="1">
              <a:spLocks noChangeArrowheads="1"/>
            </p:cNvSpPr>
            <p:nvPr/>
          </p:nvSpPr>
          <p:spPr bwMode="auto">
            <a:xfrm>
              <a:off x="3152" y="3113"/>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fármacos</a:t>
              </a:r>
            </a:p>
          </p:txBody>
        </p:sp>
        <p:sp>
          <p:nvSpPr>
            <p:cNvPr id="49174" name="Text Box 20"/>
            <p:cNvSpPr txBox="1">
              <a:spLocks noChangeArrowheads="1"/>
            </p:cNvSpPr>
            <p:nvPr/>
          </p:nvSpPr>
          <p:spPr bwMode="auto">
            <a:xfrm>
              <a:off x="3107" y="3430"/>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xenobióticos</a:t>
              </a:r>
            </a:p>
          </p:txBody>
        </p:sp>
      </p:grpSp>
      <p:sp>
        <p:nvSpPr>
          <p:cNvPr id="49165" name="Text Box 21"/>
          <p:cNvSpPr txBox="1">
            <a:spLocks noChangeArrowheads="1"/>
          </p:cNvSpPr>
          <p:nvPr/>
        </p:nvSpPr>
        <p:spPr bwMode="auto">
          <a:xfrm>
            <a:off x="684213" y="6021388"/>
            <a:ext cx="2592387" cy="376237"/>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CITOCROMO b</a:t>
            </a:r>
            <a:r>
              <a:rPr lang="es-ES" altLang="es-AR" b="1"/>
              <a:t>5</a:t>
            </a:r>
            <a:endParaRPr lang="es-ES" altLang="es-AR" b="1" baseline="0"/>
          </a:p>
        </p:txBody>
      </p:sp>
      <p:sp>
        <p:nvSpPr>
          <p:cNvPr id="49166" name="Line 23"/>
          <p:cNvSpPr>
            <a:spLocks noChangeShapeType="1"/>
          </p:cNvSpPr>
          <p:nvPr/>
        </p:nvSpPr>
        <p:spPr bwMode="auto">
          <a:xfrm>
            <a:off x="3348038" y="6237288"/>
            <a:ext cx="11525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7" name="Text Box 24"/>
          <p:cNvSpPr txBox="1">
            <a:spLocks noChangeArrowheads="1"/>
          </p:cNvSpPr>
          <p:nvPr/>
        </p:nvSpPr>
        <p:spPr bwMode="auto">
          <a:xfrm>
            <a:off x="4572000" y="6021388"/>
            <a:ext cx="4105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Desaturación de ácidos grasos</a:t>
            </a:r>
          </a:p>
        </p:txBody>
      </p:sp>
    </p:spTree>
    <p:extLst>
      <p:ext uri="{BB962C8B-B14F-4D97-AF65-F5344CB8AC3E}">
        <p14:creationId xmlns:p14="http://schemas.microsoft.com/office/powerpoint/2010/main" val="27907135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p:nvPr>
        </p:nvSpPr>
        <p:spPr>
          <a:solidFill>
            <a:srgbClr val="FFFF00"/>
          </a:solidFill>
          <a:ln>
            <a:solidFill>
              <a:schemeClr val="tx1"/>
            </a:solidFill>
            <a:miter lim="800000"/>
            <a:headEnd/>
            <a:tailEnd/>
          </a:ln>
        </p:spPr>
        <p:txBody>
          <a:bodyPr/>
          <a:lstStyle/>
          <a:p>
            <a:pPr eaLnBrk="1" hangingPunct="1"/>
            <a:r>
              <a:rPr lang="es-AR" altLang="es-AR" sz="3200" b="1" dirty="0" smtClean="0"/>
              <a:t>Esquema de reacción donde interviene un Citocromo P450 </a:t>
            </a:r>
            <a:endParaRPr lang="es-ES" altLang="es-AR" sz="3200" b="1" dirty="0" smtClean="0"/>
          </a:p>
        </p:txBody>
      </p:sp>
      <p:sp>
        <p:nvSpPr>
          <p:cNvPr id="51203" name="Text Box 26"/>
          <p:cNvSpPr txBox="1">
            <a:spLocks noChangeArrowheads="1"/>
          </p:cNvSpPr>
          <p:nvPr/>
        </p:nvSpPr>
        <p:spPr bwMode="auto">
          <a:xfrm>
            <a:off x="1619250" y="3068638"/>
            <a:ext cx="58324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endParaRPr lang="es-ES_tradnl" altLang="es-AR" baseline="0"/>
          </a:p>
        </p:txBody>
      </p:sp>
      <p:sp>
        <p:nvSpPr>
          <p:cNvPr id="51204" name="Text Box 37"/>
          <p:cNvSpPr txBox="1">
            <a:spLocks noChangeArrowheads="1"/>
          </p:cNvSpPr>
          <p:nvPr/>
        </p:nvSpPr>
        <p:spPr bwMode="auto">
          <a:xfrm>
            <a:off x="1042988" y="4581525"/>
            <a:ext cx="12969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NADPH</a:t>
            </a:r>
          </a:p>
        </p:txBody>
      </p:sp>
      <p:sp>
        <p:nvSpPr>
          <p:cNvPr id="51205" name="Text Box 38"/>
          <p:cNvSpPr txBox="1">
            <a:spLocks noChangeArrowheads="1"/>
          </p:cNvSpPr>
          <p:nvPr/>
        </p:nvSpPr>
        <p:spPr bwMode="auto">
          <a:xfrm>
            <a:off x="971550" y="5445125"/>
            <a:ext cx="1079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F42B0A"/>
                </a:solidFill>
              </a:rPr>
              <a:t>NADP</a:t>
            </a:r>
            <a:r>
              <a:rPr lang="es-ES" altLang="es-AR" b="1" baseline="30000">
                <a:solidFill>
                  <a:srgbClr val="F42B0A"/>
                </a:solidFill>
              </a:rPr>
              <a:t>+</a:t>
            </a:r>
            <a:endParaRPr lang="es-ES" altLang="es-AR" b="1" baseline="0">
              <a:solidFill>
                <a:srgbClr val="F42B0A"/>
              </a:solidFill>
            </a:endParaRPr>
          </a:p>
        </p:txBody>
      </p:sp>
      <p:sp>
        <p:nvSpPr>
          <p:cNvPr id="51206" name="AutoShape 28"/>
          <p:cNvSpPr>
            <a:spLocks noChangeArrowheads="1"/>
          </p:cNvSpPr>
          <p:nvPr/>
        </p:nvSpPr>
        <p:spPr bwMode="auto">
          <a:xfrm>
            <a:off x="3490913" y="1835150"/>
            <a:ext cx="835025" cy="404813"/>
          </a:xfrm>
          <a:prstGeom prst="curvedUpArrow">
            <a:avLst>
              <a:gd name="adj1" fmla="val 36022"/>
              <a:gd name="adj2" fmla="val 99489"/>
              <a:gd name="adj3" fmla="val 33333"/>
            </a:avLst>
          </a:prstGeom>
          <a:solidFill>
            <a:srgbClr val="5C540A"/>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07" name="Line 29"/>
          <p:cNvSpPr>
            <a:spLocks noChangeShapeType="1"/>
          </p:cNvSpPr>
          <p:nvPr/>
        </p:nvSpPr>
        <p:spPr bwMode="auto">
          <a:xfrm>
            <a:off x="3132138" y="2311400"/>
            <a:ext cx="1462087"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51208" name="AutoShape 30"/>
          <p:cNvSpPr>
            <a:spLocks noChangeArrowheads="1"/>
          </p:cNvSpPr>
          <p:nvPr/>
        </p:nvSpPr>
        <p:spPr bwMode="auto">
          <a:xfrm>
            <a:off x="3419475" y="2311400"/>
            <a:ext cx="939800" cy="508000"/>
          </a:xfrm>
          <a:prstGeom prst="curvedDownArrow">
            <a:avLst>
              <a:gd name="adj1" fmla="val 26722"/>
              <a:gd name="adj2" fmla="val 74000"/>
              <a:gd name="adj3" fmla="val 33333"/>
            </a:avLst>
          </a:prstGeom>
          <a:solidFill>
            <a:srgbClr val="5C540A"/>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09" name="Text Box 31"/>
          <p:cNvSpPr txBox="1">
            <a:spLocks noChangeArrowheads="1"/>
          </p:cNvSpPr>
          <p:nvPr/>
        </p:nvSpPr>
        <p:spPr bwMode="auto">
          <a:xfrm>
            <a:off x="4211638" y="2744788"/>
            <a:ext cx="2473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5C540A"/>
                </a:solidFill>
              </a:rPr>
              <a:t>CytP450 (oxid)</a:t>
            </a:r>
          </a:p>
        </p:txBody>
      </p:sp>
      <p:sp>
        <p:nvSpPr>
          <p:cNvPr id="51210" name="Text Box 32"/>
          <p:cNvSpPr txBox="1">
            <a:spLocks noChangeArrowheads="1"/>
          </p:cNvSpPr>
          <p:nvPr/>
        </p:nvSpPr>
        <p:spPr bwMode="auto">
          <a:xfrm>
            <a:off x="1547813" y="2762250"/>
            <a:ext cx="2151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just" eaLnBrk="1" hangingPunct="1"/>
            <a:r>
              <a:rPr lang="es-ES" altLang="es-AR" sz="2400" b="1" baseline="0">
                <a:solidFill>
                  <a:srgbClr val="5C540A"/>
                </a:solidFill>
              </a:rPr>
              <a:t>CytP450 (red)</a:t>
            </a:r>
          </a:p>
        </p:txBody>
      </p:sp>
      <p:sp>
        <p:nvSpPr>
          <p:cNvPr id="51211" name="Text Box 33"/>
          <p:cNvSpPr txBox="1">
            <a:spLocks noChangeArrowheads="1"/>
          </p:cNvSpPr>
          <p:nvPr/>
        </p:nvSpPr>
        <p:spPr bwMode="auto">
          <a:xfrm>
            <a:off x="1258888" y="2024063"/>
            <a:ext cx="1420812" cy="4572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t>Sustrato</a:t>
            </a:r>
          </a:p>
        </p:txBody>
      </p:sp>
      <p:sp>
        <p:nvSpPr>
          <p:cNvPr id="51212" name="Text Box 34"/>
          <p:cNvSpPr txBox="1">
            <a:spLocks noChangeArrowheads="1"/>
          </p:cNvSpPr>
          <p:nvPr/>
        </p:nvSpPr>
        <p:spPr bwMode="auto">
          <a:xfrm>
            <a:off x="4859338" y="2095500"/>
            <a:ext cx="3144837" cy="4572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t>Sustrato hidroxilado</a:t>
            </a:r>
          </a:p>
        </p:txBody>
      </p:sp>
      <p:sp>
        <p:nvSpPr>
          <p:cNvPr id="51213" name="Text Box 35"/>
          <p:cNvSpPr txBox="1">
            <a:spLocks noChangeArrowheads="1"/>
          </p:cNvSpPr>
          <p:nvPr/>
        </p:nvSpPr>
        <p:spPr bwMode="auto">
          <a:xfrm>
            <a:off x="2843213" y="1484313"/>
            <a:ext cx="62706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F42B0A"/>
                </a:solidFill>
              </a:rPr>
              <a:t>O</a:t>
            </a:r>
            <a:r>
              <a:rPr lang="es-ES" altLang="es-AR" sz="2400" b="1">
                <a:solidFill>
                  <a:srgbClr val="F42B0A"/>
                </a:solidFill>
              </a:rPr>
              <a:t>2  </a:t>
            </a:r>
            <a:endParaRPr lang="es-ES" altLang="es-AR" sz="2400" b="1" baseline="0">
              <a:solidFill>
                <a:srgbClr val="F42B0A"/>
              </a:solidFill>
            </a:endParaRPr>
          </a:p>
        </p:txBody>
      </p:sp>
      <p:sp>
        <p:nvSpPr>
          <p:cNvPr id="51214" name="Text Box 36"/>
          <p:cNvSpPr txBox="1">
            <a:spLocks noChangeArrowheads="1"/>
          </p:cNvSpPr>
          <p:nvPr/>
        </p:nvSpPr>
        <p:spPr bwMode="auto">
          <a:xfrm>
            <a:off x="4140200" y="1484313"/>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F42B0A"/>
                </a:solidFill>
              </a:rPr>
              <a:t>H</a:t>
            </a:r>
            <a:r>
              <a:rPr lang="es-ES" altLang="es-AR" sz="2400" b="1">
                <a:solidFill>
                  <a:srgbClr val="F42B0A"/>
                </a:solidFill>
              </a:rPr>
              <a:t>2</a:t>
            </a:r>
            <a:r>
              <a:rPr lang="es-ES" altLang="es-AR" sz="2400" b="1" baseline="0">
                <a:solidFill>
                  <a:srgbClr val="F42B0A"/>
                </a:solidFill>
              </a:rPr>
              <a:t>O</a:t>
            </a:r>
            <a:r>
              <a:rPr lang="es-ES" altLang="es-AR" sz="2400" b="1">
                <a:solidFill>
                  <a:srgbClr val="F42B0A"/>
                </a:solidFill>
              </a:rPr>
              <a:t>  </a:t>
            </a:r>
            <a:endParaRPr lang="es-ES" altLang="es-AR" sz="2400" b="1" baseline="0">
              <a:solidFill>
                <a:srgbClr val="F42B0A"/>
              </a:solidFill>
            </a:endParaRPr>
          </a:p>
        </p:txBody>
      </p:sp>
      <p:sp>
        <p:nvSpPr>
          <p:cNvPr id="51215" name="Oval 43"/>
          <p:cNvSpPr>
            <a:spLocks noChangeArrowheads="1"/>
          </p:cNvSpPr>
          <p:nvPr/>
        </p:nvSpPr>
        <p:spPr bwMode="auto">
          <a:xfrm>
            <a:off x="2771775" y="4724400"/>
            <a:ext cx="1944688" cy="1512888"/>
          </a:xfrm>
          <a:prstGeom prst="ellipse">
            <a:avLst/>
          </a:pr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endParaRPr lang="es-ES" altLang="es-AR" sz="1600" b="1" baseline="0"/>
          </a:p>
          <a:p>
            <a:pPr algn="ctr" eaLnBrk="1" hangingPunct="1"/>
            <a:r>
              <a:rPr lang="es-ES" altLang="es-AR" sz="1600" b="1" i="1" baseline="0"/>
              <a:t>Citocromo P-450</a:t>
            </a:r>
          </a:p>
          <a:p>
            <a:pPr algn="ctr" eaLnBrk="1" hangingPunct="1"/>
            <a:r>
              <a:rPr lang="es-ES" altLang="es-AR" sz="1600" b="1" i="1" baseline="0"/>
              <a:t>Reductasa</a:t>
            </a:r>
          </a:p>
          <a:p>
            <a:pPr algn="ctr" eaLnBrk="1" hangingPunct="1"/>
            <a:r>
              <a:rPr lang="es-ES" altLang="es-AR" sz="1600" b="1" baseline="0"/>
              <a:t> (Fe-S)</a:t>
            </a:r>
          </a:p>
        </p:txBody>
      </p:sp>
      <p:sp>
        <p:nvSpPr>
          <p:cNvPr id="51216" name="Oval 45"/>
          <p:cNvSpPr>
            <a:spLocks noChangeArrowheads="1"/>
          </p:cNvSpPr>
          <p:nvPr/>
        </p:nvSpPr>
        <p:spPr bwMode="auto">
          <a:xfrm>
            <a:off x="4859338" y="4791075"/>
            <a:ext cx="1944687" cy="1512888"/>
          </a:xfrm>
          <a:prstGeom prst="ellipse">
            <a:avLst/>
          </a:pr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1600" b="1" baseline="0"/>
              <a:t>Citocromo P-450</a:t>
            </a:r>
          </a:p>
          <a:p>
            <a:pPr algn="ctr" eaLnBrk="1" hangingPunct="1"/>
            <a:r>
              <a:rPr lang="es-ES" altLang="es-AR" sz="1600" b="1" baseline="0"/>
              <a:t>reducido</a:t>
            </a:r>
          </a:p>
        </p:txBody>
      </p:sp>
      <p:sp>
        <p:nvSpPr>
          <p:cNvPr id="51217" name="Text Box 46"/>
          <p:cNvSpPr txBox="1">
            <a:spLocks noChangeArrowheads="1"/>
          </p:cNvSpPr>
          <p:nvPr/>
        </p:nvSpPr>
        <p:spPr bwMode="auto">
          <a:xfrm>
            <a:off x="7235825" y="4437063"/>
            <a:ext cx="649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RH</a:t>
            </a:r>
          </a:p>
        </p:txBody>
      </p:sp>
      <p:sp>
        <p:nvSpPr>
          <p:cNvPr id="51218" name="Text Box 47"/>
          <p:cNvSpPr txBox="1">
            <a:spLocks noChangeArrowheads="1"/>
          </p:cNvSpPr>
          <p:nvPr/>
        </p:nvSpPr>
        <p:spPr bwMode="auto">
          <a:xfrm>
            <a:off x="7308850" y="616585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000" b="1" baseline="0">
                <a:solidFill>
                  <a:schemeClr val="accent2"/>
                </a:solidFill>
              </a:rPr>
              <a:t>R</a:t>
            </a:r>
            <a:r>
              <a:rPr lang="es-ES" altLang="es-AR" sz="2000" b="1" baseline="0">
                <a:solidFill>
                  <a:srgbClr val="F42B0A"/>
                </a:solidFill>
              </a:rPr>
              <a:t>O</a:t>
            </a:r>
            <a:r>
              <a:rPr lang="es-ES" altLang="es-AR" sz="2000" b="1" baseline="0">
                <a:solidFill>
                  <a:schemeClr val="accent2"/>
                </a:solidFill>
              </a:rPr>
              <a:t>H</a:t>
            </a:r>
            <a:endParaRPr lang="es-ES" altLang="es-AR" baseline="0">
              <a:solidFill>
                <a:schemeClr val="accent2"/>
              </a:solidFill>
            </a:endParaRPr>
          </a:p>
        </p:txBody>
      </p:sp>
      <p:sp>
        <p:nvSpPr>
          <p:cNvPr id="51219" name="Text Box 48"/>
          <p:cNvSpPr txBox="1">
            <a:spLocks noChangeArrowheads="1"/>
          </p:cNvSpPr>
          <p:nvPr/>
        </p:nvSpPr>
        <p:spPr bwMode="auto">
          <a:xfrm>
            <a:off x="7162800" y="5157788"/>
            <a:ext cx="719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O</a:t>
            </a:r>
            <a:r>
              <a:rPr lang="es-ES" altLang="es-AR" sz="2000" b="1">
                <a:solidFill>
                  <a:srgbClr val="F42B0A"/>
                </a:solidFill>
              </a:rPr>
              <a:t>2</a:t>
            </a:r>
            <a:endParaRPr lang="es-ES" altLang="es-AR" sz="2000" b="1" baseline="0">
              <a:solidFill>
                <a:srgbClr val="F42B0A"/>
              </a:solidFill>
            </a:endParaRPr>
          </a:p>
        </p:txBody>
      </p:sp>
      <p:sp>
        <p:nvSpPr>
          <p:cNvPr id="51220" name="Text Box 49"/>
          <p:cNvSpPr txBox="1">
            <a:spLocks noChangeArrowheads="1"/>
          </p:cNvSpPr>
          <p:nvPr/>
        </p:nvSpPr>
        <p:spPr bwMode="auto">
          <a:xfrm>
            <a:off x="7235825" y="5591175"/>
            <a:ext cx="720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000" b="1" baseline="0"/>
              <a:t>H</a:t>
            </a:r>
            <a:r>
              <a:rPr lang="es-ES" altLang="es-AR" sz="2000" b="1"/>
              <a:t>2</a:t>
            </a:r>
            <a:r>
              <a:rPr lang="es-ES" altLang="es-AR" sz="2000" b="1" baseline="0">
                <a:solidFill>
                  <a:srgbClr val="F42B0A"/>
                </a:solidFill>
              </a:rPr>
              <a:t>O</a:t>
            </a:r>
            <a:endParaRPr lang="es-ES" altLang="es-AR" baseline="0"/>
          </a:p>
        </p:txBody>
      </p:sp>
      <p:sp>
        <p:nvSpPr>
          <p:cNvPr id="51221" name="Text Box 39"/>
          <p:cNvSpPr txBox="1">
            <a:spLocks noChangeArrowheads="1"/>
          </p:cNvSpPr>
          <p:nvPr/>
        </p:nvSpPr>
        <p:spPr bwMode="auto">
          <a:xfrm>
            <a:off x="3132138" y="4652963"/>
            <a:ext cx="1223962" cy="3667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Oxidado</a:t>
            </a:r>
          </a:p>
        </p:txBody>
      </p:sp>
      <p:sp>
        <p:nvSpPr>
          <p:cNvPr id="51222" name="Text Box 40"/>
          <p:cNvSpPr txBox="1">
            <a:spLocks noChangeArrowheads="1"/>
          </p:cNvSpPr>
          <p:nvPr/>
        </p:nvSpPr>
        <p:spPr bwMode="auto">
          <a:xfrm>
            <a:off x="3059113" y="6092825"/>
            <a:ext cx="1439862" cy="366713"/>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Reducido</a:t>
            </a:r>
          </a:p>
        </p:txBody>
      </p:sp>
      <p:sp>
        <p:nvSpPr>
          <p:cNvPr id="51223" name="Text Box 41"/>
          <p:cNvSpPr txBox="1">
            <a:spLocks noChangeArrowheads="1"/>
          </p:cNvSpPr>
          <p:nvPr/>
        </p:nvSpPr>
        <p:spPr bwMode="auto">
          <a:xfrm>
            <a:off x="5148263" y="4575175"/>
            <a:ext cx="1439862" cy="366713"/>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Reducido</a:t>
            </a:r>
          </a:p>
        </p:txBody>
      </p:sp>
      <p:sp>
        <p:nvSpPr>
          <p:cNvPr id="51224" name="Text Box 42"/>
          <p:cNvSpPr txBox="1">
            <a:spLocks noChangeArrowheads="1"/>
          </p:cNvSpPr>
          <p:nvPr/>
        </p:nvSpPr>
        <p:spPr bwMode="auto">
          <a:xfrm>
            <a:off x="5219700" y="6230938"/>
            <a:ext cx="1223963" cy="3667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Oxidado</a:t>
            </a:r>
          </a:p>
        </p:txBody>
      </p:sp>
      <p:sp>
        <p:nvSpPr>
          <p:cNvPr id="51225" name="AutoShape 63"/>
          <p:cNvSpPr>
            <a:spLocks noChangeArrowheads="1"/>
          </p:cNvSpPr>
          <p:nvPr/>
        </p:nvSpPr>
        <p:spPr bwMode="auto">
          <a:xfrm>
            <a:off x="2195513" y="4868863"/>
            <a:ext cx="503237" cy="1152525"/>
          </a:xfrm>
          <a:prstGeom prst="curvedLeftArrow">
            <a:avLst>
              <a:gd name="adj1" fmla="val 45804"/>
              <a:gd name="adj2" fmla="val 91609"/>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26" name="AutoShape 64"/>
          <p:cNvSpPr>
            <a:spLocks noChangeArrowheads="1"/>
          </p:cNvSpPr>
          <p:nvPr/>
        </p:nvSpPr>
        <p:spPr bwMode="auto">
          <a:xfrm>
            <a:off x="2700338" y="4797425"/>
            <a:ext cx="431800" cy="1584325"/>
          </a:xfrm>
          <a:prstGeom prst="curvedRightArrow">
            <a:avLst>
              <a:gd name="adj1" fmla="val 41176"/>
              <a:gd name="adj2" fmla="val 114558"/>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51227" name="Group 67"/>
          <p:cNvGrpSpPr>
            <a:grpSpLocks/>
          </p:cNvGrpSpPr>
          <p:nvPr/>
        </p:nvGrpSpPr>
        <p:grpSpPr bwMode="auto">
          <a:xfrm>
            <a:off x="4356100" y="4581525"/>
            <a:ext cx="792163" cy="1655763"/>
            <a:chOff x="2744" y="2886"/>
            <a:chExt cx="499" cy="1043"/>
          </a:xfrm>
        </p:grpSpPr>
        <p:sp>
          <p:nvSpPr>
            <p:cNvPr id="51231" name="AutoShape 65"/>
            <p:cNvSpPr>
              <a:spLocks noChangeArrowheads="1"/>
            </p:cNvSpPr>
            <p:nvPr/>
          </p:nvSpPr>
          <p:spPr bwMode="auto">
            <a:xfrm rot="-5400000">
              <a:off x="2359" y="3271"/>
              <a:ext cx="1043" cy="273"/>
            </a:xfrm>
            <a:prstGeom prst="curvedUpArrow">
              <a:avLst>
                <a:gd name="adj1" fmla="val 46854"/>
                <a:gd name="adj2" fmla="val 123265"/>
                <a:gd name="adj3" fmla="val 50731"/>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32" name="AutoShape 66"/>
            <p:cNvSpPr>
              <a:spLocks noChangeArrowheads="1"/>
            </p:cNvSpPr>
            <p:nvPr/>
          </p:nvSpPr>
          <p:spPr bwMode="auto">
            <a:xfrm rot="-5400000">
              <a:off x="2631" y="3316"/>
              <a:ext cx="998" cy="227"/>
            </a:xfrm>
            <a:prstGeom prst="curvedDownArrow">
              <a:avLst>
                <a:gd name="adj1" fmla="val 49318"/>
                <a:gd name="adj2" fmla="val 149785"/>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51228" name="AutoShape 69"/>
          <p:cNvSpPr>
            <a:spLocks noChangeArrowheads="1"/>
          </p:cNvSpPr>
          <p:nvPr/>
        </p:nvSpPr>
        <p:spPr bwMode="auto">
          <a:xfrm rot="5135878">
            <a:off x="6192837" y="5408613"/>
            <a:ext cx="1655763" cy="433388"/>
          </a:xfrm>
          <a:prstGeom prst="curvedUpArrow">
            <a:avLst>
              <a:gd name="adj1" fmla="val 46854"/>
              <a:gd name="adj2" fmla="val 123264"/>
              <a:gd name="adj3" fmla="val 50731"/>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29" name="AutoShape 70"/>
          <p:cNvSpPr>
            <a:spLocks noChangeArrowheads="1"/>
          </p:cNvSpPr>
          <p:nvPr/>
        </p:nvSpPr>
        <p:spPr bwMode="auto">
          <a:xfrm rot="5271095">
            <a:off x="5831681" y="5409407"/>
            <a:ext cx="1584325" cy="360362"/>
          </a:xfrm>
          <a:prstGeom prst="curvedDownArrow">
            <a:avLst>
              <a:gd name="adj1" fmla="val 49318"/>
              <a:gd name="adj2" fmla="val 149786"/>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30" name="AutoShape 71"/>
          <p:cNvSpPr>
            <a:spLocks noChangeArrowheads="1"/>
          </p:cNvSpPr>
          <p:nvPr/>
        </p:nvSpPr>
        <p:spPr bwMode="auto">
          <a:xfrm>
            <a:off x="6804025" y="5300663"/>
            <a:ext cx="431800" cy="433387"/>
          </a:xfrm>
          <a:prstGeom prst="curvedRightArrow">
            <a:avLst>
              <a:gd name="adj1" fmla="val 20074"/>
              <a:gd name="adj2" fmla="val 40147"/>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713444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77333" y="808251"/>
            <a:ext cx="8071380" cy="4708981"/>
          </a:xfrm>
          <a:prstGeom prst="rect">
            <a:avLst/>
          </a:prstGeom>
          <a:solidFill>
            <a:schemeClr val="bg1">
              <a:lumMod val="85000"/>
            </a:schemeClr>
          </a:solidFill>
        </p:spPr>
        <p:txBody>
          <a:bodyPr wrap="square">
            <a:spAutoFit/>
          </a:bodyPr>
          <a:lstStyle/>
          <a:p>
            <a:pPr algn="ctr">
              <a:defRPr/>
            </a:pPr>
            <a:r>
              <a:rPr lang="es-ES" sz="2000" b="1" dirty="0">
                <a:effectLst>
                  <a:outerShdw blurRad="38100" dist="38100" dir="2700000" algn="tl">
                    <a:srgbClr val="000000">
                      <a:alpha val="43137"/>
                    </a:srgbClr>
                  </a:outerShdw>
                </a:effectLst>
                <a:latin typeface="Comic Sans MS" pitchFamily="66" charset="0"/>
              </a:rPr>
              <a:t>OXIDACIONES BIOLÓGICAS</a:t>
            </a:r>
          </a:p>
          <a:p>
            <a:pPr>
              <a:defRPr/>
            </a:pPr>
            <a:endParaRPr lang="es-ES" sz="2000" b="1" dirty="0">
              <a:effectLst>
                <a:outerShdw blurRad="38100" dist="38100" dir="2700000" algn="tl">
                  <a:srgbClr val="000000">
                    <a:alpha val="43137"/>
                  </a:srgbClr>
                </a:outerShdw>
              </a:effectLst>
              <a:latin typeface="Comic Sans MS" pitchFamily="66" charset="0"/>
            </a:endParaRPr>
          </a:p>
          <a:p>
            <a:pPr marL="285750" indent="-285750">
              <a:buFont typeface="Arial" pitchFamily="34" charset="0"/>
              <a:buChar char="•"/>
              <a:defRPr/>
            </a:pPr>
            <a:r>
              <a:rPr lang="es-ES" sz="2000" b="1" dirty="0">
                <a:latin typeface="Comic Sans MS" pitchFamily="66" charset="0"/>
              </a:rPr>
              <a:t>Los organismos aerobios modernos transforman la energía del enlace químico de las moléculas de alimentos, en energía del enlace del ATP empleando oxígeno como aceptor final de los electrones procedentes de los alimentos.</a:t>
            </a:r>
          </a:p>
          <a:p>
            <a:pPr>
              <a:defRPr/>
            </a:pPr>
            <a:endParaRPr lang="es-ES" sz="2000" b="1" dirty="0">
              <a:latin typeface="Comic Sans MS" pitchFamily="66" charset="0"/>
            </a:endParaRPr>
          </a:p>
          <a:p>
            <a:pPr marL="285750" indent="-285750">
              <a:buFont typeface="Arial" pitchFamily="34" charset="0"/>
              <a:buChar char="•"/>
              <a:defRPr/>
            </a:pPr>
            <a:r>
              <a:rPr lang="es-ES" sz="2000" b="1" dirty="0">
                <a:latin typeface="Comic Sans MS" pitchFamily="66" charset="0"/>
              </a:rPr>
              <a:t>La utilización de oxígeno por parte de los organismos aerobios proporciona enormes ventajas si los comparamos con formas de vida anaerobias, debido a que la oxidación aerobia de nutrientes tales como glucosa y ácidos grasos, proporciona una cantidad de energía sustancialmente mayor que la fermentación.</a:t>
            </a:r>
            <a:endParaRPr lang="es-AR" sz="2000" b="1" dirty="0">
              <a:latin typeface="Comic Sans MS" pitchFamily="66" charset="0"/>
            </a:endParaRPr>
          </a:p>
          <a:p>
            <a:pPr marL="285750" indent="-285750">
              <a:buFont typeface="Arial" pitchFamily="34" charset="0"/>
              <a:buChar char="•"/>
              <a:defRPr/>
            </a:pPr>
            <a:endParaRPr lang="es-AR" sz="2000" b="1" dirty="0">
              <a:effectLst>
                <a:outerShdw blurRad="38100" dist="38100" dir="2700000" algn="tl">
                  <a:srgbClr val="000000">
                    <a:alpha val="43137"/>
                  </a:srgbClr>
                </a:outerShdw>
              </a:effectLst>
              <a:latin typeface="Comic Sans MS" pitchFamily="66" charset="0"/>
            </a:endParaRPr>
          </a:p>
          <a:p>
            <a:pPr>
              <a:defRPr/>
            </a:pPr>
            <a:endParaRPr lang="es-AR" sz="2000" dirty="0">
              <a:latin typeface="Comic Sans MS" pitchFamily="66" charset="0"/>
            </a:endParaRPr>
          </a:p>
        </p:txBody>
      </p:sp>
    </p:spTree>
    <p:extLst>
      <p:ext uri="{BB962C8B-B14F-4D97-AF65-F5344CB8AC3E}">
        <p14:creationId xmlns:p14="http://schemas.microsoft.com/office/powerpoint/2010/main" val="182802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260350"/>
            <a:ext cx="8229600" cy="1143000"/>
          </a:xfrm>
          <a:gradFill rotWithShape="1">
            <a:gsLst>
              <a:gs pos="0">
                <a:srgbClr val="767600"/>
              </a:gs>
              <a:gs pos="50000">
                <a:srgbClr val="FFFF00"/>
              </a:gs>
              <a:gs pos="100000">
                <a:srgbClr val="767600"/>
              </a:gs>
            </a:gsLst>
            <a:lin ang="5400000" scaled="1"/>
          </a:gradFill>
          <a:ln>
            <a:solidFill>
              <a:schemeClr val="tx1"/>
            </a:solidFill>
            <a:miter lim="800000"/>
            <a:headEnd/>
            <a:tailEnd/>
          </a:ln>
        </p:spPr>
        <p:txBody>
          <a:bodyPr/>
          <a:lstStyle/>
          <a:p>
            <a:pPr eaLnBrk="1" hangingPunct="1"/>
            <a:r>
              <a:rPr lang="es-ES" altLang="es-AR" sz="3200" b="1" smtClean="0"/>
              <a:t>MECANISMOS DE SINTESIS DE ATP</a:t>
            </a:r>
          </a:p>
        </p:txBody>
      </p:sp>
      <p:sp>
        <p:nvSpPr>
          <p:cNvPr id="12291" name="Rectangle 3"/>
          <p:cNvSpPr>
            <a:spLocks noGrp="1" noChangeArrowheads="1"/>
          </p:cNvSpPr>
          <p:nvPr>
            <p:ph type="body" sz="half" idx="1"/>
          </p:nvPr>
        </p:nvSpPr>
        <p:spPr/>
        <p:txBody>
          <a:bodyPr/>
          <a:lstStyle/>
          <a:p>
            <a:pPr eaLnBrk="1" hangingPunct="1"/>
            <a:r>
              <a:rPr lang="es-ES" altLang="es-AR" sz="2800" b="1" smtClean="0"/>
              <a:t>FOSFORILACION A NIVEL DE SUSTRATO</a:t>
            </a:r>
          </a:p>
          <a:p>
            <a:pPr eaLnBrk="1" hangingPunct="1"/>
            <a:endParaRPr lang="es-ES" altLang="es-AR" sz="2800" b="1" smtClean="0"/>
          </a:p>
          <a:p>
            <a:pPr eaLnBrk="1" hangingPunct="1"/>
            <a:endParaRPr lang="es-ES" altLang="es-AR" sz="2800" b="1" smtClean="0"/>
          </a:p>
          <a:p>
            <a:pPr eaLnBrk="1" hangingPunct="1"/>
            <a:endParaRPr lang="es-ES" altLang="es-AR" sz="2800" b="1" smtClean="0"/>
          </a:p>
          <a:p>
            <a:pPr eaLnBrk="1" hangingPunct="1"/>
            <a:r>
              <a:rPr lang="es-ES" altLang="es-AR" sz="2800" b="1" smtClean="0"/>
              <a:t>FOSFORILACION OXIDATIVA</a:t>
            </a:r>
          </a:p>
        </p:txBody>
      </p:sp>
      <p:pic>
        <p:nvPicPr>
          <p:cNvPr id="12292" name="Picture 7" descr="ARRWC101"/>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3203575" y="2349500"/>
            <a:ext cx="2174875" cy="1314450"/>
          </a:xfrm>
          <a:noFill/>
        </p:spPr>
      </p:pic>
      <p:pic>
        <p:nvPicPr>
          <p:cNvPr id="12293" name="Picture 9" descr="ARRWC101"/>
          <p:cNvPicPr>
            <a:picLocks noGrp="1" noChangeAspect="1" noChangeArrowheads="1"/>
          </p:cNvPicPr>
          <p:nvPr>
            <p:ph sz="quarter" idx="3"/>
          </p:nvPr>
        </p:nvPicPr>
        <p:blipFill>
          <a:blip r:embed="rId2" cstate="print">
            <a:extLst>
              <a:ext uri="{28A0092B-C50C-407E-A947-70E740481C1C}">
                <a14:useLocalDpi xmlns:a14="http://schemas.microsoft.com/office/drawing/2010/main" val="0"/>
              </a:ext>
            </a:extLst>
          </a:blip>
          <a:srcRect/>
          <a:stretch>
            <a:fillRect/>
          </a:stretch>
        </p:blipFill>
        <p:spPr>
          <a:xfrm rot="20941594">
            <a:off x="3276600" y="5013325"/>
            <a:ext cx="2090738" cy="1265238"/>
          </a:xfrm>
          <a:noFill/>
        </p:spPr>
      </p:pic>
      <p:grpSp>
        <p:nvGrpSpPr>
          <p:cNvPr id="12294" name="Group 15"/>
          <p:cNvGrpSpPr>
            <a:grpSpLocks/>
          </p:cNvGrpSpPr>
          <p:nvPr/>
        </p:nvGrpSpPr>
        <p:grpSpPr bwMode="auto">
          <a:xfrm>
            <a:off x="5508625" y="4292600"/>
            <a:ext cx="2952750" cy="2016125"/>
            <a:chOff x="3470" y="2704"/>
            <a:chExt cx="1860" cy="1270"/>
          </a:xfrm>
        </p:grpSpPr>
        <p:sp>
          <p:nvSpPr>
            <p:cNvPr id="12299" name="Oval 14"/>
            <p:cNvSpPr>
              <a:spLocks noChangeArrowheads="1"/>
            </p:cNvSpPr>
            <p:nvPr/>
          </p:nvSpPr>
          <p:spPr bwMode="auto">
            <a:xfrm>
              <a:off x="3470" y="2704"/>
              <a:ext cx="1860" cy="1270"/>
            </a:xfrm>
            <a:prstGeom prst="ellipse">
              <a:avLst/>
            </a:prstGeom>
            <a:solidFill>
              <a:srgbClr val="DDDDDD">
                <a:alpha val="69019"/>
              </a:srgbClr>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300" name="Text Box 11"/>
            <p:cNvSpPr txBox="1">
              <a:spLocks noChangeArrowheads="1"/>
            </p:cNvSpPr>
            <p:nvPr/>
          </p:nvSpPr>
          <p:spPr bwMode="auto">
            <a:xfrm>
              <a:off x="3515" y="2976"/>
              <a:ext cx="181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t>CADENA RESPIRATORIA</a:t>
              </a:r>
            </a:p>
          </p:txBody>
        </p:sp>
      </p:grpSp>
      <p:grpSp>
        <p:nvGrpSpPr>
          <p:cNvPr id="12295" name="Group 16"/>
          <p:cNvGrpSpPr>
            <a:grpSpLocks/>
          </p:cNvGrpSpPr>
          <p:nvPr/>
        </p:nvGrpSpPr>
        <p:grpSpPr bwMode="auto">
          <a:xfrm>
            <a:off x="5508625" y="1844675"/>
            <a:ext cx="3095625" cy="2016125"/>
            <a:chOff x="3470" y="1162"/>
            <a:chExt cx="1950" cy="1270"/>
          </a:xfrm>
        </p:grpSpPr>
        <p:sp>
          <p:nvSpPr>
            <p:cNvPr id="12297" name="Oval 13"/>
            <p:cNvSpPr>
              <a:spLocks noChangeArrowheads="1"/>
            </p:cNvSpPr>
            <p:nvPr/>
          </p:nvSpPr>
          <p:spPr bwMode="auto">
            <a:xfrm>
              <a:off x="3470" y="1162"/>
              <a:ext cx="1860" cy="1270"/>
            </a:xfrm>
            <a:prstGeom prst="ellipse">
              <a:avLst/>
            </a:prstGeom>
            <a:solidFill>
              <a:srgbClr val="DDDDDD">
                <a:alpha val="69019"/>
              </a:srgbClr>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298" name="Text Box 12"/>
            <p:cNvSpPr txBox="1">
              <a:spLocks noChangeArrowheads="1"/>
            </p:cNvSpPr>
            <p:nvPr/>
          </p:nvSpPr>
          <p:spPr bwMode="auto">
            <a:xfrm>
              <a:off x="3470" y="1389"/>
              <a:ext cx="1950"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t>HIDRÓLISIS DE UNA UNION  DE ALTA ENERGIA</a:t>
              </a:r>
            </a:p>
          </p:txBody>
        </p:sp>
      </p:grpSp>
      <p:sp>
        <p:nvSpPr>
          <p:cNvPr id="12296" name="Text Box 17"/>
          <p:cNvSpPr txBox="1">
            <a:spLocks noChangeArrowheads="1"/>
          </p:cNvSpPr>
          <p:nvPr/>
        </p:nvSpPr>
        <p:spPr bwMode="auto">
          <a:xfrm>
            <a:off x="4932363" y="5949950"/>
            <a:ext cx="720725" cy="457200"/>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O</a:t>
            </a:r>
            <a:r>
              <a:rPr lang="es-ES" altLang="es-AR" sz="2400" b="1"/>
              <a:t>2</a:t>
            </a:r>
            <a:endParaRPr lang="es-ES" altLang="es-AR" sz="2400" b="1" baseline="0"/>
          </a:p>
        </p:txBody>
      </p:sp>
    </p:spTree>
    <p:extLst>
      <p:ext uri="{BB962C8B-B14F-4D97-AF65-F5344CB8AC3E}">
        <p14:creationId xmlns:p14="http://schemas.microsoft.com/office/powerpoint/2010/main" val="331714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355600"/>
            <a:ext cx="8226425" cy="616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9" name="1 CuadroTexto"/>
          <p:cNvSpPr txBox="1">
            <a:spLocks noChangeArrowheads="1"/>
          </p:cNvSpPr>
          <p:nvPr/>
        </p:nvSpPr>
        <p:spPr bwMode="auto">
          <a:xfrm>
            <a:off x="469900" y="1731963"/>
            <a:ext cx="82248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MX" altLang="es-AR" b="1">
                <a:latin typeface="Comic Sans MS" pitchFamily="66" charset="0"/>
              </a:rPr>
              <a:t>ES EL PRINCIPAL INTERMEDIARIO DE ALTO CONTENIDO ENERGÉTICO</a:t>
            </a:r>
            <a:endParaRPr lang="es-AR" altLang="es-AR" b="1">
              <a:latin typeface="Comic Sans MS" pitchFamily="66" charset="0"/>
            </a:endParaRPr>
          </a:p>
        </p:txBody>
      </p:sp>
    </p:spTree>
    <p:extLst>
      <p:ext uri="{BB962C8B-B14F-4D97-AF65-F5344CB8AC3E}">
        <p14:creationId xmlns:p14="http://schemas.microsoft.com/office/powerpoint/2010/main" val="232298284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881</TotalTime>
  <Words>2643</Words>
  <Application>Microsoft Office PowerPoint</Application>
  <PresentationFormat>Presentación en pantalla (4:3)</PresentationFormat>
  <Paragraphs>570</Paragraphs>
  <Slides>63</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63</vt:i4>
      </vt:variant>
    </vt:vector>
  </HeadingPairs>
  <TitlesOfParts>
    <vt:vector size="65" baseType="lpstr">
      <vt:lpstr>Tema de Office</vt:lpstr>
      <vt:lpstr>Fotografía de Photo Editor</vt:lpstr>
      <vt:lpstr> </vt:lpstr>
      <vt:lpstr>Presentación de PowerPoint</vt:lpstr>
      <vt:lpstr>Presentación de PowerPoint</vt:lpstr>
      <vt:lpstr>Presentación de PowerPoint</vt:lpstr>
      <vt:lpstr>Cómo utiliza la célula la energía almacenada en los compuestos?</vt:lpstr>
      <vt:lpstr>Presentación de PowerPoint</vt:lpstr>
      <vt:lpstr>Presentación de PowerPoint</vt:lpstr>
      <vt:lpstr>MECANISMOS DE SINTESIS DE ATP</vt:lpstr>
      <vt:lpstr>Presentación de PowerPoint</vt:lpstr>
      <vt:lpstr>Compuestos con uniones ricas en energía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OXIDORREDUCTASAS (DESHIDROGENASAS)</vt:lpstr>
      <vt:lpstr>REACCION DE REDUCCION DE NAD+</vt:lpstr>
      <vt:lpstr>Deshidrogenasas ligadas a FAD ó a FMN</vt:lpstr>
      <vt:lpstr>FLAVINA</vt:lpstr>
      <vt:lpstr>Presentación de PowerPoint</vt:lpstr>
      <vt:lpstr>Presentación de PowerPoint</vt:lpstr>
      <vt:lpstr>Estructura mitocondrial</vt:lpstr>
      <vt:lpstr>Presentación de PowerPoint</vt:lpstr>
      <vt:lpstr>Destino de los equivalentes de reducción</vt:lpstr>
      <vt:lpstr>CADENA DE TRANSPORTE ELECTRONICO</vt:lpstr>
      <vt:lpstr>Potenciales de reducción estándar</vt:lpstr>
      <vt:lpstr>COMPONENTES DE LA CADENA DE TRANSPORTE ELECTRONICO</vt:lpstr>
      <vt:lpstr>REACCION DE LA UBIQUINONA</vt:lpstr>
      <vt:lpstr>Presentación de PowerPoint</vt:lpstr>
      <vt:lpstr>Presentación de PowerPoint</vt:lpstr>
      <vt:lpstr>Complejos de la Cadena de transporte electrónico-Citocromo c</vt:lpstr>
      <vt:lpstr>Ordenamiento de los componentes de la cadena respiratoria</vt:lpstr>
      <vt:lpstr>Presentación de PowerPoint</vt:lpstr>
      <vt:lpstr>REACCIONES DEL COMPLEJO I</vt:lpstr>
      <vt:lpstr>Reacciones que proveen de NADH a la cadena respiratoria</vt:lpstr>
      <vt:lpstr>Camino de los equivalentes de reducción en el Complejo I</vt:lpstr>
      <vt:lpstr>COMPLEJO II</vt:lpstr>
      <vt:lpstr>CAMINO DE LOS ELECTRONES desde el COMPLEJO III al O2</vt:lpstr>
      <vt:lpstr>Presentación de PowerPoint</vt:lpstr>
      <vt:lpstr>Presentación de PowerPoint</vt:lpstr>
      <vt:lpstr>SINTESIS DE ATP  TEORIA QUIMIOSMOTICA</vt:lpstr>
      <vt:lpstr>Presentación de PowerPoint</vt:lpstr>
      <vt:lpstr>TRANSLOCACION DE PROTONES Y SINTESIS DE ATP </vt:lpstr>
      <vt:lpstr>POSTULADOS DE LA TEORIA QUIMIOSMOTICA</vt:lpstr>
      <vt:lpstr>Rendimiento de la fosforilación oxidativa</vt:lpstr>
      <vt:lpstr>CONTROL RESPIRATORIO </vt:lpstr>
      <vt:lpstr>INHIBIDORES</vt:lpstr>
      <vt:lpstr>Presentación de PowerPoint</vt:lpstr>
      <vt:lpstr>INHIBIDORES DE LA FOSFORILACIÓN</vt:lpstr>
      <vt:lpstr>Presentación de PowerPoint</vt:lpstr>
      <vt:lpstr>DESACOPLANTES</vt:lpstr>
      <vt:lpstr>Presentación de PowerPoint</vt:lpstr>
      <vt:lpstr>Presentación de PowerPoint</vt:lpstr>
      <vt:lpstr>Relación P/O</vt:lpstr>
      <vt:lpstr>Relación P/O en presencia de Inhibidores</vt:lpstr>
      <vt:lpstr>Presentación de PowerPoint</vt:lpstr>
      <vt:lpstr>Otros sistemas de transporte electrónico</vt:lpstr>
      <vt:lpstr>Presentación de PowerPoint</vt:lpstr>
      <vt:lpstr>MONOOXIGENASAS u OXIGENASAS DE FUNCION MIXTA ó HIDROXILASAS</vt:lpstr>
      <vt:lpstr>Esquema de reacción donde interviene un Citocromo P450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ethel</dc:creator>
  <cp:lastModifiedBy>ethel</cp:lastModifiedBy>
  <cp:revision>61</cp:revision>
  <dcterms:created xsi:type="dcterms:W3CDTF">2015-08-31T12:54:02Z</dcterms:created>
  <dcterms:modified xsi:type="dcterms:W3CDTF">2016-08-19T12:51:18Z</dcterms:modified>
</cp:coreProperties>
</file>